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7" r:id="rId3"/>
    <p:sldId id="309" r:id="rId4"/>
    <p:sldId id="312" r:id="rId5"/>
    <p:sldId id="290" r:id="rId6"/>
    <p:sldId id="314" r:id="rId7"/>
    <p:sldId id="315" r:id="rId8"/>
    <p:sldId id="316" r:id="rId9"/>
    <p:sldId id="317" r:id="rId10"/>
    <p:sldId id="318" r:id="rId11"/>
    <p:sldId id="293" r:id="rId12"/>
    <p:sldId id="338" r:id="rId13"/>
    <p:sldId id="295" r:id="rId14"/>
    <p:sldId id="321" r:id="rId15"/>
    <p:sldId id="296" r:id="rId16"/>
    <p:sldId id="323" r:id="rId17"/>
    <p:sldId id="324" r:id="rId18"/>
    <p:sldId id="325" r:id="rId19"/>
    <p:sldId id="298" r:id="rId20"/>
    <p:sldId id="327" r:id="rId21"/>
    <p:sldId id="328" r:id="rId22"/>
    <p:sldId id="329" r:id="rId23"/>
    <p:sldId id="339" r:id="rId24"/>
    <p:sldId id="330" r:id="rId25"/>
    <p:sldId id="336" r:id="rId26"/>
    <p:sldId id="337" r:id="rId27"/>
    <p:sldId id="331" r:id="rId28"/>
    <p:sldId id="332" r:id="rId29"/>
    <p:sldId id="340" r:id="rId30"/>
    <p:sldId id="342" r:id="rId31"/>
    <p:sldId id="299" r:id="rId32"/>
    <p:sldId id="343" r:id="rId33"/>
    <p:sldId id="344" r:id="rId34"/>
    <p:sldId id="333" r:id="rId35"/>
    <p:sldId id="334" r:id="rId36"/>
    <p:sldId id="289" r:id="rId37"/>
  </p:sldIdLst>
  <p:sldSz cx="9144000" cy="6858000" type="screen4x3"/>
  <p:notesSz cx="69342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9900"/>
    <a:srgbClr val="003366"/>
    <a:srgbClr val="336600"/>
    <a:srgbClr val="336699"/>
    <a:srgbClr val="003300"/>
    <a:srgbClr val="EAEAE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71" autoAdjust="0"/>
    <p:restoredTop sz="94681" autoAdjust="0"/>
  </p:normalViewPr>
  <p:slideViewPr>
    <p:cSldViewPr>
      <p:cViewPr varScale="1">
        <p:scale>
          <a:sx n="104" d="100"/>
          <a:sy n="104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564" y="-96"/>
      </p:cViewPr>
      <p:guideLst>
        <p:guide orient="horz" pos="2924"/>
        <p:guide pos="218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09F44B-D619-4AB9-B3EC-264371353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B9534C7-9958-4FFE-88D5-84BBB45E7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4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07300D-3256-42F9-8954-B300D67D6943}" type="slidenum">
              <a:rPr 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88483-C56D-48C0-93BA-C3F48C7FC2CA}" type="slidenum">
              <a:rPr lang="en-US"/>
              <a:pPr/>
              <a:t>17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16F52-AF7C-43F7-88FF-1E097F872A49}" type="slidenum">
              <a:rPr lang="en-US"/>
              <a:pPr/>
              <a:t>18</a:t>
            </a:fld>
            <a:endParaRPr lang="en-US"/>
          </a:p>
        </p:txBody>
      </p:sp>
      <p:sp>
        <p:nvSpPr>
          <p:cNvPr id="204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C4A36-D6FF-4CA1-BEFD-7DE9F9C83720}" type="slidenum">
              <a:rPr lang="en-US"/>
              <a:pPr/>
              <a:t>20</a:t>
            </a:fld>
            <a:endParaRPr lang="en-US"/>
          </a:p>
        </p:txBody>
      </p:sp>
      <p:sp>
        <p:nvSpPr>
          <p:cNvPr id="204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C4DE9-8228-4163-9BC8-44FA5D4B51E9}" type="slidenum">
              <a:rPr lang="en-US"/>
              <a:pPr/>
              <a:t>21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3EA1F-EFBF-48C0-B86A-7D4C49887F6F}" type="slidenum">
              <a:rPr lang="en-US"/>
              <a:pPr/>
              <a:t>22</a:t>
            </a:fld>
            <a:endParaRPr lang="en-US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9129-D394-498B-87EB-E9AF0869BA8D}" type="slidenum">
              <a:rPr lang="en-US"/>
              <a:pPr/>
              <a:t>24</a:t>
            </a:fld>
            <a:endParaRPr lang="en-US"/>
          </a:p>
        </p:txBody>
      </p:sp>
      <p:sp>
        <p:nvSpPr>
          <p:cNvPr id="205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38DD6-0B37-455E-8BF6-82727D6ED083}" type="slidenum">
              <a:rPr lang="en-US"/>
              <a:pPr/>
              <a:t>25</a:t>
            </a:fld>
            <a:endParaRPr lang="en-US"/>
          </a:p>
        </p:txBody>
      </p:sp>
      <p:sp>
        <p:nvSpPr>
          <p:cNvPr id="206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EBA6C-49D4-48B4-B315-443BADD9ED5C}" type="slidenum">
              <a:rPr lang="en-US"/>
              <a:pPr/>
              <a:t>26</a:t>
            </a:fld>
            <a:endParaRPr lang="en-US"/>
          </a:p>
        </p:txBody>
      </p:sp>
      <p:sp>
        <p:nvSpPr>
          <p:cNvPr id="206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EA89F-D817-47EB-85C8-22E7481FA13E}" type="slidenum">
              <a:rPr lang="en-US"/>
              <a:pPr/>
              <a:t>27</a:t>
            </a:fld>
            <a:endParaRPr lang="en-US"/>
          </a:p>
        </p:txBody>
      </p:sp>
      <p:sp>
        <p:nvSpPr>
          <p:cNvPr id="205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D6ED5-70D8-428C-994A-4CAC2A2C55B7}" type="slidenum">
              <a:rPr lang="en-US"/>
              <a:pPr/>
              <a:t>28</a:t>
            </a:fld>
            <a:endParaRPr lang="en-US"/>
          </a:p>
        </p:txBody>
      </p:sp>
      <p:sp>
        <p:nvSpPr>
          <p:cNvPr id="205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3AC1B-778F-413A-A3BA-11FC1D65A0BB}" type="slidenum">
              <a:rPr lang="en-US"/>
              <a:pPr/>
              <a:t>4</a:t>
            </a:fld>
            <a:endParaRPr lang="en-US"/>
          </a:p>
        </p:txBody>
      </p:sp>
      <p:sp>
        <p:nvSpPr>
          <p:cNvPr id="201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F5242-F171-40CA-86E2-0C5C3620CCBD}" type="slidenum">
              <a:rPr lang="en-US"/>
              <a:pPr/>
              <a:t>34</a:t>
            </a:fld>
            <a:endParaRPr lang="en-US"/>
          </a:p>
        </p:txBody>
      </p:sp>
      <p:sp>
        <p:nvSpPr>
          <p:cNvPr id="206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2AC17-7D8F-4F47-96CE-8B29B0541E21}" type="slidenum">
              <a:rPr lang="en-US"/>
              <a:pPr/>
              <a:t>35</a:t>
            </a:fld>
            <a:endParaRPr lang="en-US"/>
          </a:p>
        </p:txBody>
      </p:sp>
      <p:sp>
        <p:nvSpPr>
          <p:cNvPr id="202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22AFD-35FE-4769-A159-E1510D4EE42D}" type="slidenum">
              <a:rPr lang="en-US"/>
              <a:pPr/>
              <a:t>6</a:t>
            </a:fld>
            <a:endParaRPr lang="en-US"/>
          </a:p>
        </p:txBody>
      </p:sp>
      <p:sp>
        <p:nvSpPr>
          <p:cNvPr id="202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D3AD7-3686-41BD-8FDC-7D3B73377879}" type="slidenum">
              <a:rPr lang="en-US"/>
              <a:pPr/>
              <a:t>7</a:t>
            </a:fld>
            <a:endParaRPr lang="en-US"/>
          </a:p>
        </p:txBody>
      </p:sp>
      <p:sp>
        <p:nvSpPr>
          <p:cNvPr id="202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23182-CFD6-4404-BE70-3F8779D7E001}" type="slidenum">
              <a:rPr lang="en-US"/>
              <a:pPr/>
              <a:t>8</a:t>
            </a:fld>
            <a:endParaRPr lang="en-US"/>
          </a:p>
        </p:txBody>
      </p:sp>
      <p:sp>
        <p:nvSpPr>
          <p:cNvPr id="202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1B52-C927-433A-BA36-0C9C2B262D1F}" type="slidenum">
              <a:rPr lang="en-US"/>
              <a:pPr/>
              <a:t>9</a:t>
            </a:fld>
            <a:endParaRPr lang="en-US"/>
          </a:p>
        </p:txBody>
      </p:sp>
      <p:sp>
        <p:nvSpPr>
          <p:cNvPr id="202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43143-853B-4466-857E-5782730ACBF6}" type="slidenum">
              <a:rPr lang="en-US"/>
              <a:pPr/>
              <a:t>10</a:t>
            </a:fld>
            <a:endParaRPr lang="en-US"/>
          </a:p>
        </p:txBody>
      </p:sp>
      <p:sp>
        <p:nvSpPr>
          <p:cNvPr id="203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12925-B329-4F11-9ECA-FC5C00C7FBDF}" type="slidenum">
              <a:rPr lang="en-US"/>
              <a:pPr/>
              <a:t>14</a:t>
            </a:fld>
            <a:endParaRPr lang="en-US"/>
          </a:p>
        </p:txBody>
      </p:sp>
      <p:sp>
        <p:nvSpPr>
          <p:cNvPr id="203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1143E-5172-4988-93A1-5CF0AB1BA028}" type="slidenum">
              <a:rPr lang="en-US"/>
              <a:pPr/>
              <a:t>16</a:t>
            </a:fld>
            <a:endParaRPr lang="en-US"/>
          </a:p>
        </p:txBody>
      </p:sp>
      <p:sp>
        <p:nvSpPr>
          <p:cNvPr id="203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4937125" y="3337561"/>
            <a:ext cx="4206875" cy="2163763"/>
          </a:xfrm>
          <a:prstGeom prst="rect">
            <a:avLst/>
          </a:prstGeom>
          <a:noFill/>
          <a:ln w="12700">
            <a:noFill/>
          </a:ln>
          <a:effectLst/>
          <a:extLst/>
        </p:spPr>
        <p:txBody>
          <a:bodyPr wrap="none" anchor="ctr" anchorCtr="1"/>
          <a:lstStyle/>
          <a:p>
            <a:pPr algn="l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Business Plan: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Visualizing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Dream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82563" y="6157511"/>
            <a:ext cx="6401095" cy="5984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PowerPoint Presentation prepared by Charlie Cook, The University of West Alabama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201110" y="2900991"/>
            <a:ext cx="11890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259512" y="2690813"/>
            <a:ext cx="1055657" cy="7683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303512" y="411513"/>
            <a:ext cx="1791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PART 3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303511" y="1134979"/>
            <a:ext cx="35661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DEVELOPING THE NEW</a:t>
            </a:r>
          </a:p>
          <a:p>
            <a:r>
              <a:rPr lang="en-US" sz="1800" b="1" dirty="0" smtClean="0"/>
              <a:t>VENTURE BUSINESS PLAN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12803926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91508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3C4B1678-29E9-406B-8611-C10563271E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5029760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608A71E4-0633-429D-A95B-42C1309D7D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87623129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53BD7F2C-DE99-43C2-AD0B-C54122E62F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21271708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619D3C09-192B-497A-BD7F-4DD079B9F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8094162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301FBD55-E52D-4865-A8B7-C6CF05391A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6468723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nObj_1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45" y="390525"/>
            <a:ext cx="8254319" cy="523220"/>
          </a:xfrm>
        </p:spPr>
        <p:txBody>
          <a:bodyPr/>
          <a:lstStyle>
            <a:lvl1pPr>
              <a:defRPr sz="2800" i="1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After studying this chapter, you should be able to…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050925"/>
            <a:ext cx="8102600" cy="5303838"/>
          </a:xfrm>
          <a:effectLst/>
        </p:spPr>
        <p:txBody>
          <a:bodyPr/>
          <a:lstStyle>
            <a:lvl1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98512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2pPr>
            <a:lvl3pPr marL="119697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3pPr>
            <a:lvl4pPr marL="154622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E617E61D-7BA2-403D-835E-84405F55A6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 rot="16200000">
            <a:off x="7843230" y="5173449"/>
            <a:ext cx="18373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© iStockphoto.com/Dan Bachman</a:t>
            </a:r>
            <a:endParaRPr lang="en-US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007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55211399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10772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19"/>
            <a:ext cx="8102600" cy="4754543"/>
          </a:xfrm>
        </p:spPr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8CB2D540-898D-4F4E-8AAF-589A9BEE1A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77462974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algn="ct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234463"/>
            <a:ext cx="8102600" cy="5120299"/>
          </a:xfrm>
        </p:spPr>
        <p:txBody>
          <a:bodyPr/>
          <a:lstStyle>
            <a:lvl1pPr>
              <a:spcBef>
                <a:spcPts val="1200"/>
              </a:spcBef>
              <a:buClr>
                <a:srgbClr val="003366"/>
              </a:buClr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70817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>
                <a:srgbClr val="00206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>
                <a:srgbClr val="003366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E234D081-949E-4C82-8E41-6648421D4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8306267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hibit0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6368B20B-D7E6-4343-B43B-AB691CEBCD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4883658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ihibit0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C1AE3EE5-2EAE-4B80-BCFF-142EB11E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0277614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rgbClr val="996633"/>
                </a:solidFill>
              </a:defRPr>
            </a:lvl2pPr>
            <a:lvl3pPr>
              <a:defRPr sz="2000">
                <a:solidFill>
                  <a:srgbClr val="996633"/>
                </a:solidFill>
              </a:defRPr>
            </a:lvl3pPr>
            <a:lvl4pPr>
              <a:defRPr sz="1800">
                <a:solidFill>
                  <a:srgbClr val="996633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C20A81ED-8C36-40C6-B4DF-24F1B7BA4D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457245" y="411513"/>
            <a:ext cx="8229509" cy="548634"/>
          </a:xfrm>
          <a:prstGeom prst="roundRect">
            <a:avLst>
              <a:gd name="adj" fmla="val 28295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Key Terms</a:t>
            </a:r>
          </a:p>
        </p:txBody>
      </p:sp>
    </p:spTree>
    <p:extLst>
      <p:ext uri="{BB962C8B-B14F-4D97-AF65-F5344CB8AC3E}">
        <p14:creationId xmlns:p14="http://schemas.microsoft.com/office/powerpoint/2010/main" val="198936580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23875" y="3905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050925"/>
            <a:ext cx="81026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638" y="6354763"/>
            <a:ext cx="585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3547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8874BA8D-9B1F-4A10-BB8E-E10AD0F91560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3" r:id="rId2"/>
    <p:sldLayoutId id="2147483978" r:id="rId3"/>
    <p:sldLayoutId id="2147483979" r:id="rId4"/>
    <p:sldLayoutId id="2147483990" r:id="rId5"/>
    <p:sldLayoutId id="2147483980" r:id="rId6"/>
    <p:sldLayoutId id="2147483984" r:id="rId7"/>
    <p:sldLayoutId id="2147483985" r:id="rId8"/>
    <p:sldLayoutId id="2147483981" r:id="rId9"/>
    <p:sldLayoutId id="2147483976" r:id="rId10"/>
    <p:sldLayoutId id="2147483982" r:id="rId11"/>
    <p:sldLayoutId id="2147483986" r:id="rId12"/>
    <p:sldLayoutId id="2147483987" r:id="rId13"/>
    <p:sldLayoutId id="2147483988" r:id="rId14"/>
    <p:sldLayoutId id="2147483989" r:id="rId15"/>
  </p:sldLayoutIdLst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dirty="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lang="en-US" sz="28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90000"/>
        <a:buFont typeface="Wingdings" pitchFamily="2" charset="2"/>
        <a:buChar char="Ø"/>
        <a:defRPr lang="en-US" sz="24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Wingdings" pitchFamily="2" charset="2"/>
        <a:buChar char="v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lang="en-US"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3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of a Business Plan</a:t>
            </a:r>
            <a:endParaRPr lang="en-US"/>
          </a:p>
        </p:txBody>
      </p:sp>
      <p:sp>
        <p:nvSpPr>
          <p:cNvPr id="20295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Factors that help determine the content of a business plan for a startup:</a:t>
            </a:r>
          </a:p>
          <a:p>
            <a:pPr lvl="1"/>
            <a:r>
              <a:rPr lang="en-US" smtClean="0"/>
              <a:t>The opportunity</a:t>
            </a:r>
          </a:p>
          <a:p>
            <a:pPr lvl="1"/>
            <a:r>
              <a:rPr lang="en-US" smtClean="0"/>
              <a:t>Critical resources</a:t>
            </a:r>
          </a:p>
          <a:p>
            <a:pPr lvl="1"/>
            <a:r>
              <a:rPr lang="en-US" smtClean="0"/>
              <a:t>The entrepreneurial team</a:t>
            </a:r>
          </a:p>
          <a:p>
            <a:pPr lvl="1"/>
            <a:r>
              <a:rPr lang="en-US" smtClean="0"/>
              <a:t>The financing structure</a:t>
            </a:r>
          </a:p>
          <a:p>
            <a:pPr lvl="1"/>
            <a:r>
              <a:rPr lang="en-US" smtClean="0"/>
              <a:t>The context </a:t>
            </a:r>
            <a:br>
              <a:rPr lang="en-US" smtClean="0"/>
            </a:br>
            <a:r>
              <a:rPr lang="en-US" smtClean="0"/>
              <a:t>(or external factors)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55A44F76-5834-4759-8AEE-0E8A386BC4C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29572" name="Picture 4" descr="PE0191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2697163"/>
            <a:ext cx="3748087" cy="316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9767465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6–</a:t>
            </a:r>
            <a:fld id="{C1AE3EE5-2EAE-4B80-BCFF-142EB11EA0D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20074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6.2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6" y="330707"/>
            <a:ext cx="49759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A Business Plan Identifies the Key Factors for Success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87" y="1263132"/>
            <a:ext cx="4754828" cy="490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55579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8684" y="411513"/>
            <a:ext cx="8077200" cy="584775"/>
          </a:xfrm>
        </p:spPr>
        <p:txBody>
          <a:bodyPr/>
          <a:lstStyle/>
          <a:p>
            <a:r>
              <a:rPr lang="en-US" dirty="0" smtClean="0"/>
              <a:t>Major Sections of Business Plans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6–</a:t>
            </a:r>
            <a:fld id="{3A4B463A-2C18-4BB4-9F42-077004D405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31562" y="1050925"/>
            <a:ext cx="6216650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 marL="228600" indent="-228600">
              <a:spcBef>
                <a:spcPct val="25000"/>
              </a:spcBef>
            </a:pPr>
            <a:r>
              <a:rPr lang="en-US" sz="2000" b="1" dirty="0"/>
              <a:t>Section </a:t>
            </a:r>
            <a:r>
              <a:rPr lang="en-US" sz="2000" b="1" dirty="0" smtClean="0"/>
              <a:t>Headings</a:t>
            </a:r>
            <a:endParaRPr lang="en-US" sz="2000" b="1" dirty="0"/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Cover Page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Table of Contents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Executive Summary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Industry, Target Customer, and Competitor Analysis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Company Description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Product/Service Plan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Marketing Plan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Operations and Development Plan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Management Team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Critical Risks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 smtClean="0"/>
              <a:t>Offering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 smtClean="0"/>
              <a:t>Exit Strategy</a:t>
            </a:r>
            <a:endParaRPr lang="en-US" sz="1800" dirty="0"/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Financial Plan</a:t>
            </a:r>
          </a:p>
          <a:p>
            <a:pPr marL="228600" indent="-228600">
              <a:spcBef>
                <a:spcPct val="25000"/>
              </a:spcBef>
              <a:buFontTx/>
              <a:buChar char="•"/>
            </a:pPr>
            <a:r>
              <a:rPr lang="en-US" sz="1800" dirty="0"/>
              <a:t>Appendix of Supporting Documents</a:t>
            </a:r>
          </a:p>
        </p:txBody>
      </p:sp>
      <p:pic>
        <p:nvPicPr>
          <p:cNvPr id="1027" name="Picture 3" descr="C:\Users\Charlie\AppData\Local\Microsoft\Windows\Temporary Internet Files\Content.IE5\J9GGM593\MC9000300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72639" y="3405458"/>
            <a:ext cx="1520647" cy="169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harlie\AppData\Local\Microsoft\Windows\Temporary Internet Files\Content.IE5\F06SXORM\MC9000300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03084" y="4108373"/>
            <a:ext cx="1520647" cy="169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497908"/>
      </p:ext>
    </p:extLst>
  </p:cSld>
  <p:clrMapOvr>
    <a:masterClrMapping/>
  </p:clrMapOvr>
  <p:transition xmlns:p14="http://schemas.microsoft.com/office/powerpoint/2010/main" spd="slow"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6–</a:t>
            </a:r>
            <a:fld id="{6368B20B-D7E6-4343-B43B-AB691CEBCD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6.3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Abbreviated Business Plan Outline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45" y="1054491"/>
            <a:ext cx="8099797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 smtClean="0"/>
              <a:t>Section </a:t>
            </a:r>
            <a:r>
              <a:rPr lang="en-US" sz="1050" b="1" dirty="0"/>
              <a:t>Heading </a:t>
            </a:r>
            <a:r>
              <a:rPr lang="en-US" sz="1050" dirty="0"/>
              <a:t>	</a:t>
            </a:r>
            <a:r>
              <a:rPr lang="en-US" sz="1050" b="1" dirty="0"/>
              <a:t>Information Provided </a:t>
            </a:r>
            <a:r>
              <a:rPr lang="en-US" sz="1050" dirty="0"/>
              <a:t>	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Cover Page </a:t>
            </a:r>
            <a:r>
              <a:rPr lang="en-US" sz="1050" dirty="0"/>
              <a:t>	Company name, logo, tagline, contact information, copy number, date prepared, and disclaimer (if needed</a:t>
            </a:r>
            <a:r>
              <a:rPr lang="en-US" sz="1050" dirty="0" smtClean="0"/>
              <a:t>)</a:t>
            </a:r>
            <a:endParaRPr lang="en-US" sz="1050" dirty="0"/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Table of Contents </a:t>
            </a:r>
            <a:r>
              <a:rPr lang="en-US" sz="1050" dirty="0"/>
              <a:t>	Listing of the key sections of the business plan 	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Executive </a:t>
            </a:r>
            <a:r>
              <a:rPr lang="en-US" sz="1050" b="1" dirty="0" smtClean="0"/>
              <a:t>Summary	</a:t>
            </a:r>
            <a:r>
              <a:rPr lang="en-US" sz="1050" dirty="0" smtClean="0"/>
              <a:t>One- </a:t>
            </a:r>
            <a:r>
              <a:rPr lang="en-US" sz="1050" dirty="0"/>
              <a:t>to three-page overview of the significant points, intended to motivate the reader to continue </a:t>
            </a:r>
            <a:r>
              <a:rPr lang="en-US" sz="1050" dirty="0" smtClean="0"/>
              <a:t>reading</a:t>
            </a:r>
            <a:endParaRPr lang="en-US" sz="1050" dirty="0"/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Industry, </a:t>
            </a:r>
            <a:r>
              <a:rPr lang="en-US" sz="1050" b="1" dirty="0" smtClean="0"/>
              <a:t>Target, </a:t>
            </a:r>
            <a:r>
              <a:rPr lang="en-US" sz="1050" dirty="0"/>
              <a:t>	Key characteristics of the industry, including the different segments</a:t>
            </a:r>
            <a:r>
              <a:rPr lang="en-US" sz="1050" dirty="0" smtClean="0"/>
              <a:t>,</a:t>
            </a:r>
            <a:r>
              <a:rPr lang="en-US" sz="1050" dirty="0"/>
              <a:t> and the niche where you plan </a:t>
            </a:r>
            <a:r>
              <a:rPr lang="en-US" sz="1050" dirty="0" smtClean="0"/>
              <a:t>to</a:t>
            </a:r>
            <a:br>
              <a:rPr lang="en-US" sz="1050" dirty="0" smtClean="0"/>
            </a:br>
            <a:r>
              <a:rPr lang="en-US" sz="1050" b="1" dirty="0" smtClean="0"/>
              <a:t>Customer </a:t>
            </a:r>
            <a:r>
              <a:rPr lang="en-US" sz="1050" b="1" dirty="0"/>
              <a:t>and </a:t>
            </a:r>
            <a:r>
              <a:rPr lang="en-US" sz="1050" b="1" dirty="0" smtClean="0"/>
              <a:t>	</a:t>
            </a:r>
            <a:r>
              <a:rPr lang="en-US" sz="1050" dirty="0" smtClean="0"/>
              <a:t>compete</a:t>
            </a:r>
            <a:r>
              <a:rPr lang="en-US" sz="1050" b="1" dirty="0" smtClean="0"/>
              <a:t/>
            </a:r>
            <a:br>
              <a:rPr lang="en-US" sz="1050" b="1" dirty="0" smtClean="0"/>
            </a:br>
            <a:r>
              <a:rPr lang="en-US" sz="1050" b="1" dirty="0" smtClean="0"/>
              <a:t>Competitor Analysis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 smtClean="0"/>
              <a:t>Company </a:t>
            </a:r>
            <a:r>
              <a:rPr lang="en-US" sz="1050" b="1" dirty="0"/>
              <a:t>Description </a:t>
            </a:r>
            <a:r>
              <a:rPr lang="en-US" sz="1050" dirty="0"/>
              <a:t>	Company objectives, the nature of the business, its primary product or service, its current status (startup, </a:t>
            </a:r>
            <a:r>
              <a:rPr lang="en-US" sz="1050" dirty="0" smtClean="0"/>
              <a:t>	buyout</a:t>
            </a:r>
            <a:r>
              <a:rPr lang="en-US" sz="1050" dirty="0"/>
              <a:t>, </a:t>
            </a:r>
            <a:r>
              <a:rPr lang="en-US" sz="1050" dirty="0" smtClean="0"/>
              <a:t>or expansion</a:t>
            </a:r>
            <a:r>
              <a:rPr lang="en-US" sz="1050" dirty="0"/>
              <a:t>) and history (if applicable), and the legal form of organization 	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Product/Service Plan </a:t>
            </a:r>
            <a:r>
              <a:rPr lang="en-US" sz="1050" dirty="0"/>
              <a:t>	Justification for why people will buy the </a:t>
            </a:r>
            <a:r>
              <a:rPr lang="en-US" sz="1050" dirty="0" smtClean="0"/>
              <a:t>product or </a:t>
            </a:r>
            <a:r>
              <a:rPr lang="en-US" sz="1050" dirty="0"/>
              <a:t>service, based on its unique features 	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Marketing Plan </a:t>
            </a:r>
            <a:r>
              <a:rPr lang="en-US" sz="1050" dirty="0"/>
              <a:t>	Marketing strategy, including the methods of identifying and attracting customers, selling approach, type of </a:t>
            </a:r>
            <a:r>
              <a:rPr lang="en-US" sz="1050" dirty="0" smtClean="0"/>
              <a:t>	sales force</a:t>
            </a:r>
            <a:r>
              <a:rPr lang="en-US" sz="1050" dirty="0"/>
              <a:t>, distribution channels, types of sales promotions and advertising, and credit and pricing policies 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Operations and </a:t>
            </a:r>
            <a:r>
              <a:rPr lang="en-US" sz="1050" dirty="0"/>
              <a:t>	Operating or manufacturing methods, operating facilities (location, space, and equipment), </a:t>
            </a:r>
            <a:r>
              <a:rPr lang="en-US" sz="1050" dirty="0" smtClean="0"/>
              <a:t>quality-control</a:t>
            </a:r>
            <a:br>
              <a:rPr lang="en-US" sz="1050" dirty="0" smtClean="0"/>
            </a:br>
            <a:r>
              <a:rPr lang="en-US" sz="1050" b="1" dirty="0" smtClean="0"/>
              <a:t>Development Plan	</a:t>
            </a:r>
            <a:r>
              <a:rPr lang="en-US" sz="1050" dirty="0"/>
              <a:t>methods</a:t>
            </a:r>
            <a:r>
              <a:rPr lang="en-US" sz="1050" dirty="0" smtClean="0"/>
              <a:t>, procedures </a:t>
            </a:r>
            <a:r>
              <a:rPr lang="en-US" sz="1050" dirty="0"/>
              <a:t>to control inventory and operations, sources of supply, and purchasing procedures 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Management Team </a:t>
            </a:r>
            <a:r>
              <a:rPr lang="en-US" sz="1050" dirty="0"/>
              <a:t>	Description of the management team, outside investors and/or directors, and plans for recruiting and training </a:t>
            </a:r>
            <a:r>
              <a:rPr lang="en-US" sz="1050" dirty="0" smtClean="0"/>
              <a:t>	employees </a:t>
            </a:r>
            <a:r>
              <a:rPr lang="en-US" sz="1050" dirty="0"/>
              <a:t>	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Critical Risks </a:t>
            </a:r>
            <a:r>
              <a:rPr lang="en-US" sz="1050" dirty="0"/>
              <a:t>	Any known inherent risks in the venture 	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Offering </a:t>
            </a:r>
            <a:r>
              <a:rPr lang="en-US" sz="1050" dirty="0"/>
              <a:t>	How much capital the entrepreneur needs and how the money will be used (section used to attract investors) 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Exit Strategy </a:t>
            </a:r>
            <a:r>
              <a:rPr lang="en-US" sz="1050" dirty="0"/>
              <a:t>	Ways an investor—and the entrepreneur—may be able to harvest their business investment 	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Financial Plan </a:t>
            </a:r>
            <a:r>
              <a:rPr lang="en-US" sz="1050" dirty="0"/>
              <a:t>	Contemplated sources of financing; any historical financial statements, if available; pro forma financial </a:t>
            </a:r>
            <a:r>
              <a:rPr lang="en-US" sz="1050" dirty="0" smtClean="0"/>
              <a:t>	statements for three </a:t>
            </a:r>
            <a:r>
              <a:rPr lang="en-US" sz="1050" dirty="0"/>
              <a:t>to five years, including income statements, balance sheets, cash flow statements, and </a:t>
            </a:r>
            <a:r>
              <a:rPr lang="en-US" sz="1050" dirty="0" smtClean="0"/>
              <a:t>	cash </a:t>
            </a:r>
            <a:r>
              <a:rPr lang="en-US" sz="1050" dirty="0"/>
              <a:t>budgets </a:t>
            </a:r>
          </a:p>
          <a:p>
            <a:pPr>
              <a:spcBef>
                <a:spcPts val="600"/>
              </a:spcBef>
              <a:tabLst>
                <a:tab pos="1489075" algn="l"/>
              </a:tabLst>
            </a:pPr>
            <a:r>
              <a:rPr lang="en-US" sz="1050" b="1" dirty="0"/>
              <a:t>Appendix of </a:t>
            </a:r>
            <a:r>
              <a:rPr lang="en-US" sz="1050" dirty="0"/>
              <a:t>	Various supplementary materials and attachments to expand the reader’s </a:t>
            </a:r>
            <a:r>
              <a:rPr lang="en-US" sz="1050" dirty="0" smtClean="0"/>
              <a:t>understanding of </a:t>
            </a:r>
            <a:r>
              <a:rPr lang="en-US" sz="1050" dirty="0"/>
              <a:t>the plan 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b="1" dirty="0" smtClean="0"/>
              <a:t>Supporting </a:t>
            </a:r>
            <a:r>
              <a:rPr lang="en-US" sz="1050" b="1" dirty="0"/>
              <a:t>Documents </a:t>
            </a:r>
            <a:r>
              <a:rPr lang="en-US" sz="105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8333766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6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Content of a Business Plan</a:t>
            </a:r>
            <a:endParaRPr lang="en-US"/>
          </a:p>
        </p:txBody>
      </p:sp>
      <p:sp>
        <p:nvSpPr>
          <p:cNvPr id="20357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Cover Page</a:t>
            </a:r>
          </a:p>
          <a:p>
            <a:pPr lvl="1"/>
            <a:r>
              <a:rPr lang="en-US" smtClean="0"/>
              <a:t>Company name, address, phone number, fax number, and website</a:t>
            </a:r>
          </a:p>
          <a:p>
            <a:pPr lvl="1"/>
            <a:r>
              <a:rPr lang="en-US" smtClean="0"/>
              <a:t>Tagline and company logo</a:t>
            </a:r>
          </a:p>
          <a:p>
            <a:pPr lvl="1"/>
            <a:r>
              <a:rPr lang="en-US" smtClean="0"/>
              <a:t>Name and contact information of contact person</a:t>
            </a:r>
          </a:p>
          <a:p>
            <a:pPr lvl="1"/>
            <a:r>
              <a:rPr lang="en-US" smtClean="0"/>
              <a:t>Date on which the business plan was prepared</a:t>
            </a:r>
          </a:p>
          <a:p>
            <a:pPr lvl="1"/>
            <a:r>
              <a:rPr lang="en-US" smtClean="0"/>
              <a:t>Confidentiality disclaimer</a:t>
            </a:r>
          </a:p>
          <a:p>
            <a:pPr lvl="1"/>
            <a:r>
              <a:rPr lang="en-US" smtClean="0"/>
              <a:t>Number of the copy</a:t>
            </a:r>
          </a:p>
          <a:p>
            <a:r>
              <a:rPr lang="en-US" smtClean="0"/>
              <a:t>Table of Contents</a:t>
            </a:r>
          </a:p>
          <a:p>
            <a:pPr lvl="1"/>
            <a:r>
              <a:rPr lang="en-US" smtClean="0"/>
              <a:t>Provides a sequential listing of the sections of the plan, with page numbers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1618A858-DFBC-475E-9A2D-EA8811A0EF3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74843579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6–</a:t>
            </a:r>
            <a:fld id="{6368B20B-D7E6-4343-B43B-AB691CEBCD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6.4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Table of Contents for Business Plan of </a:t>
            </a:r>
            <a:r>
              <a:rPr lang="en-US" sz="1800" b="1" dirty="0" err="1">
                <a:solidFill>
                  <a:srgbClr val="292929"/>
                </a:solidFill>
                <a:latin typeface="+mn-lt"/>
                <a:cs typeface="Tahoma" pitchFamily="34" charset="0"/>
              </a:rPr>
              <a:t>Benjapon’s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051586"/>
            <a:ext cx="80295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84200" y="5826815"/>
            <a:ext cx="80025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221E1F"/>
                </a:solidFill>
                <a:latin typeface="+mn-lt"/>
              </a:rPr>
              <a:t>To </a:t>
            </a:r>
            <a:r>
              <a:rPr lang="en-US" sz="1400" dirty="0">
                <a:solidFill>
                  <a:srgbClr val="221E1F"/>
                </a:solidFill>
                <a:latin typeface="+mn-lt"/>
              </a:rPr>
              <a:t>see the complete table of contents for </a:t>
            </a:r>
            <a:r>
              <a:rPr lang="en-US" sz="1400" dirty="0" err="1">
                <a:solidFill>
                  <a:srgbClr val="221E1F"/>
                </a:solidFill>
                <a:latin typeface="+mn-lt"/>
              </a:rPr>
              <a:t>Benjapon’s</a:t>
            </a:r>
            <a:r>
              <a:rPr lang="en-US" sz="1400" dirty="0">
                <a:solidFill>
                  <a:srgbClr val="221E1F"/>
                </a:solidFill>
                <a:latin typeface="+mn-lt"/>
              </a:rPr>
              <a:t> business plan, go to Appendix A. 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800997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4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Content of a Business Plan (cont’d)</a:t>
            </a:r>
            <a:endParaRPr lang="en-US"/>
          </a:p>
        </p:txBody>
      </p:sp>
      <p:sp>
        <p:nvSpPr>
          <p:cNvPr id="20377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Executive Summary/Synopsis/Narrative</a:t>
            </a:r>
          </a:p>
          <a:p>
            <a:pPr lvl="1"/>
            <a:r>
              <a:rPr lang="en-US" smtClean="0"/>
              <a:t>Description of the opportunity</a:t>
            </a:r>
          </a:p>
          <a:p>
            <a:pPr lvl="1"/>
            <a:r>
              <a:rPr lang="en-US" smtClean="0"/>
              <a:t>Explanation of the business concept</a:t>
            </a:r>
          </a:p>
          <a:p>
            <a:pPr lvl="1"/>
            <a:r>
              <a:rPr lang="en-US" smtClean="0"/>
              <a:t>Industry overview</a:t>
            </a:r>
          </a:p>
          <a:p>
            <a:pPr lvl="1"/>
            <a:r>
              <a:rPr lang="en-US" smtClean="0"/>
              <a:t>Target market</a:t>
            </a:r>
          </a:p>
          <a:p>
            <a:pPr lvl="1"/>
            <a:r>
              <a:rPr lang="en-US" smtClean="0"/>
              <a:t>Competitive advantage to be achieved in the market</a:t>
            </a:r>
          </a:p>
          <a:p>
            <a:pPr lvl="1"/>
            <a:r>
              <a:rPr lang="en-US" smtClean="0"/>
              <a:t>Economics of the opportunity</a:t>
            </a:r>
          </a:p>
          <a:p>
            <a:pPr lvl="1"/>
            <a:r>
              <a:rPr lang="en-US" smtClean="0"/>
              <a:t>Management team description</a:t>
            </a:r>
          </a:p>
          <a:p>
            <a:pPr lvl="1"/>
            <a:r>
              <a:rPr lang="en-US" smtClean="0"/>
              <a:t>Amount and purpose of the money being requested (the “offering”) if seeking financing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35A4E3F1-9034-4D30-A25F-EC0B288AD88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82020787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60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Content of a Business Plan (cont’d)</a:t>
            </a:r>
            <a:endParaRPr lang="en-US"/>
          </a:p>
        </p:txBody>
      </p:sp>
      <p:sp>
        <p:nvSpPr>
          <p:cNvPr id="20418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Industry Description</a:t>
            </a:r>
          </a:p>
          <a:p>
            <a:pPr lvl="1"/>
            <a:r>
              <a:rPr lang="en-US" smtClean="0"/>
              <a:t>Broader industry in which the firm will compete</a:t>
            </a:r>
          </a:p>
          <a:p>
            <a:pPr lvl="2"/>
            <a:r>
              <a:rPr lang="en-US" smtClean="0"/>
              <a:t>Industry size, growth rate, trends, and competitors</a:t>
            </a:r>
          </a:p>
          <a:p>
            <a:pPr lvl="1"/>
            <a:r>
              <a:rPr lang="en-US" smtClean="0"/>
              <a:t>Different segments of the industry</a:t>
            </a:r>
          </a:p>
          <a:p>
            <a:pPr lvl="1"/>
            <a:r>
              <a:rPr lang="en-US" smtClean="0"/>
              <a:t>Niche in which the firm plans to participate</a:t>
            </a:r>
          </a:p>
          <a:p>
            <a:r>
              <a:rPr lang="en-US" smtClean="0"/>
              <a:t>Target Customers</a:t>
            </a:r>
          </a:p>
          <a:p>
            <a:pPr lvl="1"/>
            <a:r>
              <a:rPr lang="en-US" smtClean="0"/>
              <a:t>Demographics and psychological variables—values, attitudes, and fears</a:t>
            </a:r>
          </a:p>
          <a:p>
            <a:r>
              <a:rPr lang="en-US" smtClean="0"/>
              <a:t>Competitor Analysis</a:t>
            </a:r>
          </a:p>
          <a:p>
            <a:pPr lvl="1"/>
            <a:r>
              <a:rPr lang="en-US" smtClean="0"/>
              <a:t>Product or service attributes that are or are not provided by competitors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3153539B-ED62-46BD-94D1-A67372CF79E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128358749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6–</a:t>
            </a:r>
            <a:fld id="{79AFD91A-FB19-448E-9506-83D1FB076C7C}" type="slidenum">
              <a:rPr lang="en-US"/>
              <a:pPr/>
              <a:t>18</a:t>
            </a:fld>
            <a:endParaRPr lang="en-US"/>
          </a:p>
        </p:txBody>
      </p:sp>
      <p:sp>
        <p:nvSpPr>
          <p:cNvPr id="2043908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Content of a Business Plan (cont’d)</a:t>
            </a:r>
          </a:p>
        </p:txBody>
      </p:sp>
      <p:sp>
        <p:nvSpPr>
          <p:cNvPr id="20439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US" sz="2400"/>
              <a:t>Company Description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When and where was this business started?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is the history of the company?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are the firm’s objectives?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changes in structure and/or ownership?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In what stage of development is the firm?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has been achieved to date?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is the firm’s distinctive competence?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are the nature and activity of the business?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is its primary product or service?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customers will be served?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is the firm’s form of organization?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What are the projected economic states of the industry?</a:t>
            </a:r>
          </a:p>
          <a:p>
            <a:pPr lvl="1">
              <a:spcBef>
                <a:spcPct val="25000"/>
              </a:spcBef>
            </a:pPr>
            <a:r>
              <a:rPr lang="en-US" sz="1800"/>
              <a:t>How is ownership of the firm to be structured?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9143385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6–</a:t>
            </a:r>
            <a:fld id="{6368B20B-D7E6-4343-B43B-AB691CEBCD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6.5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411513"/>
            <a:ext cx="57606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Executive Summary for Business Plan of </a:t>
            </a:r>
            <a:r>
              <a:rPr lang="en-US" sz="1600" b="1" dirty="0" err="1">
                <a:solidFill>
                  <a:srgbClr val="292929"/>
                </a:solidFill>
                <a:latin typeface="+mn-lt"/>
                <a:cs typeface="Tahoma" pitchFamily="34" charset="0"/>
              </a:rPr>
              <a:t>Benjapon’s</a:t>
            </a:r>
            <a:endParaRPr lang="en-US" sz="1600" b="1" dirty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62" y="868709"/>
            <a:ext cx="7490426" cy="548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216332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6–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45" y="1051210"/>
            <a:ext cx="8251144" cy="5303838"/>
          </a:xfrm>
          <a:effectLst/>
        </p:spPr>
        <p:txBody>
          <a:bodyPr/>
          <a:lstStyle/>
          <a:p>
            <a:pPr marL="344488" indent="-344488">
              <a:spcBef>
                <a:spcPts val="1200"/>
              </a:spcBef>
              <a:defRPr/>
            </a:pPr>
            <a:r>
              <a:rPr lang="en-US" dirty="0"/>
              <a:t>Explain the purpose and objectives of business plans.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/>
              <a:t>Give the rationale for writing (or not writing)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business </a:t>
            </a:r>
            <a:r>
              <a:rPr lang="en-US" dirty="0"/>
              <a:t>plan when starting a new venture.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/>
              <a:t>Describe the preferred content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format for </a:t>
            </a:r>
            <a:r>
              <a:rPr lang="en-US" dirty="0"/>
              <a:t>a business plan.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/>
              <a:t>Offer practical advice on writing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business </a:t>
            </a:r>
            <a:r>
              <a:rPr lang="en-US" dirty="0"/>
              <a:t>plan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6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Content of a Business Plan (cont’d)</a:t>
            </a:r>
            <a:endParaRPr lang="en-US"/>
          </a:p>
        </p:txBody>
      </p:sp>
      <p:sp>
        <p:nvSpPr>
          <p:cNvPr id="2045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Product/Service Plan</a:t>
            </a:r>
          </a:p>
          <a:p>
            <a:pPr lvl="1"/>
            <a:r>
              <a:rPr lang="en-US" smtClean="0"/>
              <a:t>Describes the product and/or service to be provided and explains its merits</a:t>
            </a:r>
          </a:p>
          <a:p>
            <a:r>
              <a:rPr lang="en-US" smtClean="0"/>
              <a:t>Marketing Plan</a:t>
            </a:r>
          </a:p>
          <a:p>
            <a:pPr lvl="1"/>
            <a:r>
              <a:rPr lang="en-US" smtClean="0"/>
              <a:t>Describes the user benefits of the product or service and the type of market that exists</a:t>
            </a:r>
          </a:p>
          <a:p>
            <a:r>
              <a:rPr lang="en-US" smtClean="0"/>
              <a:t>Operations and Development Plan</a:t>
            </a:r>
          </a:p>
          <a:p>
            <a:pPr lvl="1"/>
            <a:r>
              <a:rPr lang="en-US" smtClean="0"/>
              <a:t>How product will be produced or service provided</a:t>
            </a:r>
          </a:p>
          <a:p>
            <a:r>
              <a:rPr lang="en-US" smtClean="0"/>
              <a:t>Management Team</a:t>
            </a:r>
          </a:p>
          <a:p>
            <a:pPr lvl="1"/>
            <a:r>
              <a:rPr lang="en-US" smtClean="0"/>
              <a:t>Describes the firm’s organizational structure and the backgrounds and qualifications of key personnel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3D620355-7194-47BD-BE72-BF5161C5ED7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51414128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4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Content of a Business Plan (cont’d)</a:t>
            </a:r>
            <a:endParaRPr lang="en-US"/>
          </a:p>
        </p:txBody>
      </p:sp>
      <p:sp>
        <p:nvSpPr>
          <p:cNvPr id="204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Critical Risks</a:t>
            </a:r>
          </a:p>
          <a:p>
            <a:pPr lvl="1"/>
            <a:r>
              <a:rPr lang="en-US" dirty="0" smtClean="0"/>
              <a:t>Identifies the potential risks that may be encountered by an investor </a:t>
            </a:r>
          </a:p>
          <a:p>
            <a:r>
              <a:rPr lang="en-US" dirty="0" smtClean="0"/>
              <a:t>Offering</a:t>
            </a:r>
          </a:p>
          <a:p>
            <a:pPr lvl="1"/>
            <a:r>
              <a:rPr lang="en-US" dirty="0" smtClean="0"/>
              <a:t>Indicates to an investor how much money is needed and when, and how the money will be used</a:t>
            </a:r>
          </a:p>
          <a:p>
            <a:r>
              <a:rPr lang="en-US" dirty="0" smtClean="0"/>
              <a:t>Financial Plan</a:t>
            </a:r>
          </a:p>
          <a:p>
            <a:pPr lvl="1"/>
            <a:r>
              <a:rPr lang="en-US" dirty="0" smtClean="0"/>
              <a:t>Projects the company’s financial position based on well-substantiated assumptions and explains of how the figures have been determined</a:t>
            </a:r>
          </a:p>
          <a:p>
            <a:pPr lvl="2"/>
            <a:r>
              <a:rPr lang="en-US" dirty="0" smtClean="0"/>
              <a:t>Pro forma statements project a firm’s financial condition for up to five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3A7CAD9F-F961-438A-B0A6-F8C456E3024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50332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8BD18E68-B5EA-4B12-8D4A-16F351977B4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050052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Content of a Business Plan (cont’d)</a:t>
            </a:r>
            <a:endParaRPr lang="en-US"/>
          </a:p>
        </p:txBody>
      </p:sp>
      <p:sp>
        <p:nvSpPr>
          <p:cNvPr id="2050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Appendix of Supporting Documents</a:t>
            </a:r>
          </a:p>
          <a:p>
            <a:pPr lvl="1"/>
            <a:r>
              <a:rPr lang="en-US" smtClean="0"/>
              <a:t>Supplementary materials and attachments to expand the reader’s understanding of the plan:</a:t>
            </a:r>
          </a:p>
          <a:p>
            <a:pPr lvl="2">
              <a:spcBef>
                <a:spcPct val="35000"/>
              </a:spcBef>
            </a:pPr>
            <a:r>
              <a:rPr lang="en-US" smtClean="0"/>
              <a:t>Résumés of key investors and owners/managers</a:t>
            </a:r>
          </a:p>
          <a:p>
            <a:pPr lvl="2">
              <a:spcBef>
                <a:spcPct val="35000"/>
              </a:spcBef>
            </a:pPr>
            <a:r>
              <a:rPr lang="en-US" smtClean="0"/>
              <a:t>Professional references</a:t>
            </a:r>
          </a:p>
          <a:p>
            <a:pPr lvl="2">
              <a:spcBef>
                <a:spcPct val="35000"/>
              </a:spcBef>
            </a:pPr>
            <a:r>
              <a:rPr lang="en-US" smtClean="0"/>
              <a:t>Photographs of products, facilities, and buildings</a:t>
            </a:r>
          </a:p>
          <a:p>
            <a:pPr lvl="2">
              <a:spcBef>
                <a:spcPct val="35000"/>
              </a:spcBef>
            </a:pPr>
            <a:r>
              <a:rPr lang="en-US" smtClean="0"/>
              <a:t>Marketing research studies</a:t>
            </a:r>
          </a:p>
          <a:p>
            <a:pPr lvl="2">
              <a:spcBef>
                <a:spcPct val="35000"/>
              </a:spcBef>
            </a:pPr>
            <a:r>
              <a:rPr lang="en-US" smtClean="0"/>
              <a:t>Pertinent published research</a:t>
            </a:r>
          </a:p>
          <a:p>
            <a:pPr lvl="2">
              <a:spcBef>
                <a:spcPct val="35000"/>
              </a:spcBef>
            </a:pPr>
            <a:r>
              <a:rPr lang="en-US" smtClean="0"/>
              <a:t>Signed contracts of sale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60775310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for Writing a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/>
              <a:t>Analyze the Market </a:t>
            </a:r>
            <a:r>
              <a:rPr lang="en-US" sz="2400" dirty="0" smtClean="0"/>
              <a:t>Thoroughly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What is </a:t>
            </a:r>
            <a:r>
              <a:rPr lang="en-US" sz="2000" dirty="0" smtClean="0"/>
              <a:t>the </a:t>
            </a:r>
            <a:r>
              <a:rPr lang="en-US" sz="2000" dirty="0"/>
              <a:t>target market?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How </a:t>
            </a:r>
            <a:r>
              <a:rPr lang="en-US" sz="2000" dirty="0"/>
              <a:t>large is the target market?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What </a:t>
            </a:r>
            <a:r>
              <a:rPr lang="en-US" sz="2000" dirty="0"/>
              <a:t>problems concern the target market?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Are </a:t>
            </a:r>
            <a:r>
              <a:rPr lang="en-US" sz="2000" dirty="0"/>
              <a:t>any of these problems greater than the one you’re addressing?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How </a:t>
            </a:r>
            <a:r>
              <a:rPr lang="en-US" sz="2000" dirty="0"/>
              <a:t>does your product or service fix the problem?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Who </a:t>
            </a:r>
            <a:r>
              <a:rPr lang="en-US" sz="2000" dirty="0"/>
              <a:t>will buy your product or service?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How </a:t>
            </a:r>
            <a:r>
              <a:rPr lang="en-US" sz="2000" dirty="0"/>
              <a:t>much are they willing to pay for it?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Why </a:t>
            </a:r>
            <a:r>
              <a:rPr lang="en-US" sz="2000" dirty="0"/>
              <a:t>do they need it?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Why </a:t>
            </a:r>
            <a:r>
              <a:rPr lang="en-US" sz="2000" dirty="0"/>
              <a:t>would they buy from you?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Who </a:t>
            </a:r>
            <a:r>
              <a:rPr lang="en-US" sz="2000" dirty="0"/>
              <a:t>are your competitors?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What </a:t>
            </a:r>
            <a:r>
              <a:rPr lang="en-US" sz="2000" dirty="0"/>
              <a:t>are their strengths and weaknesses?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6–</a:t>
            </a:r>
            <a:fld id="{3A4B463A-2C18-4BB4-9F42-077004D4055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42037"/>
      </p:ext>
    </p:extLst>
  </p:cSld>
  <p:clrMapOvr>
    <a:masterClrMapping/>
  </p:clrMapOvr>
  <p:transition xmlns:p14="http://schemas.microsoft.com/office/powerpoint/2010/main" spd="slow">
    <p:cut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6–</a:t>
            </a:r>
            <a:fld id="{ACF0F7F4-CD36-4A88-A68D-BF99DA727A10}" type="slidenum">
              <a:rPr lang="en-US"/>
              <a:pPr/>
              <a:t>24</a:t>
            </a:fld>
            <a:endParaRPr lang="en-US"/>
          </a:p>
        </p:txBody>
      </p:sp>
      <p:sp>
        <p:nvSpPr>
          <p:cNvPr id="2052100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an Effective Written Presentation</a:t>
            </a:r>
          </a:p>
        </p:txBody>
      </p:sp>
      <p:sp>
        <p:nvSpPr>
          <p:cNvPr id="2052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Use </a:t>
            </a:r>
            <a:r>
              <a:rPr lang="en-US" sz="2400" dirty="0"/>
              <a:t>good grammar</a:t>
            </a:r>
          </a:p>
          <a:p>
            <a:r>
              <a:rPr lang="en-US" sz="2400" dirty="0"/>
              <a:t>Limit the presentation to a reasonable length</a:t>
            </a:r>
          </a:p>
          <a:p>
            <a:r>
              <a:rPr lang="en-US" sz="2400" dirty="0"/>
              <a:t>Go for an attractive, professional appearance</a:t>
            </a:r>
          </a:p>
          <a:p>
            <a:r>
              <a:rPr lang="en-US" sz="2400" dirty="0"/>
              <a:t>Provide solid evidence for any claims</a:t>
            </a:r>
          </a:p>
          <a:p>
            <a:r>
              <a:rPr lang="en-US" sz="2400" dirty="0"/>
              <a:t>Describe the product in lay terms</a:t>
            </a:r>
          </a:p>
          <a:p>
            <a:r>
              <a:rPr lang="en-US" sz="2400" dirty="0"/>
              <a:t>Emphasize the qualifications of the management team</a:t>
            </a:r>
          </a:p>
          <a:p>
            <a:r>
              <a:rPr lang="en-US" sz="2400" dirty="0"/>
              <a:t>Analyze the market thoroughly</a:t>
            </a:r>
          </a:p>
          <a:p>
            <a:r>
              <a:rPr lang="en-US" sz="2400" dirty="0"/>
              <a:t>Include financial statements that are neither overly detailed nor incomplete</a:t>
            </a:r>
          </a:p>
          <a:p>
            <a:r>
              <a:rPr lang="en-US" sz="2400" dirty="0"/>
              <a:t>Don’t hide weaknesses—identify potential fatal </a:t>
            </a:r>
            <a:r>
              <a:rPr lang="en-US" sz="2400" dirty="0" smtClean="0"/>
              <a:t>flaws</a:t>
            </a:r>
          </a:p>
          <a:p>
            <a:r>
              <a:rPr lang="en-US" sz="2400" dirty="0" smtClean="0"/>
              <a:t>Maintain and insist </a:t>
            </a:r>
            <a:r>
              <a:rPr lang="en-US" sz="2400" dirty="0"/>
              <a:t>on confidentiality</a:t>
            </a:r>
          </a:p>
          <a:p>
            <a:endParaRPr lang="en-US" sz="24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01471742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5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52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5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2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5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101" grpId="0" build="p" bldLvl="3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6–</a:t>
            </a:r>
            <a:fld id="{024DE079-0CF7-443F-8BA1-94B2CA16FA18}" type="slidenum">
              <a:rPr lang="en-US"/>
              <a:pPr/>
              <a:t>25</a:t>
            </a:fld>
            <a:endParaRPr lang="en-US"/>
          </a:p>
        </p:txBody>
      </p:sp>
      <p:sp>
        <p:nvSpPr>
          <p:cNvPr id="2066436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Writing a Business Plan</a:t>
            </a:r>
          </a:p>
        </p:txBody>
      </p:sp>
      <p:sp>
        <p:nvSpPr>
          <p:cNvPr id="2066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table of contents and section tabs.</a:t>
            </a:r>
          </a:p>
          <a:p>
            <a:r>
              <a:rPr lang="en-US" dirty="0"/>
              <a:t>Use a loose-leaf binder in case of revisions.</a:t>
            </a:r>
          </a:p>
          <a:p>
            <a:r>
              <a:rPr lang="en-US" dirty="0"/>
              <a:t>Use visual aids—graphs, exhibits, and tabular summaries.</a:t>
            </a:r>
          </a:p>
          <a:p>
            <a:r>
              <a:rPr lang="en-US" dirty="0"/>
              <a:t>Indicate that all information is confidential.</a:t>
            </a:r>
          </a:p>
          <a:p>
            <a:r>
              <a:rPr lang="en-US" dirty="0"/>
              <a:t>Number copies of the plan and require written receipts.</a:t>
            </a:r>
          </a:p>
          <a:p>
            <a:r>
              <a:rPr lang="en-US" dirty="0"/>
              <a:t>Be careful about divulging competitive information or proprietary designs/technology.</a:t>
            </a:r>
          </a:p>
          <a:p>
            <a:r>
              <a:rPr lang="en-US" dirty="0"/>
              <a:t>Ask other entrepreneurs to review the plan.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807506169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6–</a:t>
            </a:r>
            <a:fld id="{8B66E67C-58E6-4B6E-BE94-EE85746DFA8A}" type="slidenum">
              <a:rPr lang="en-US"/>
              <a:pPr/>
              <a:t>26</a:t>
            </a:fld>
            <a:endParaRPr lang="en-US"/>
          </a:p>
        </p:txBody>
      </p:sp>
      <p:sp>
        <p:nvSpPr>
          <p:cNvPr id="2068484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Not to Do</a:t>
            </a:r>
          </a:p>
        </p:txBody>
      </p:sp>
      <p:sp>
        <p:nvSpPr>
          <p:cNvPr id="2068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Mistakes to avoid in preparing a business plan:</a:t>
            </a:r>
          </a:p>
          <a:p>
            <a:pPr lvl="1"/>
            <a:r>
              <a:rPr lang="en-US"/>
              <a:t>Failing to provide solid data.</a:t>
            </a:r>
          </a:p>
          <a:p>
            <a:pPr lvl="1"/>
            <a:r>
              <a:rPr lang="en-US"/>
              <a:t>Failing to describe the product in lay terms.</a:t>
            </a:r>
          </a:p>
          <a:p>
            <a:pPr lvl="1"/>
            <a:r>
              <a:rPr lang="en-US"/>
              <a:t>Failing to thoroughly analyze the market.</a:t>
            </a:r>
          </a:p>
          <a:p>
            <a:pPr lvl="1"/>
            <a:r>
              <a:rPr lang="en-US"/>
              <a:t>Including financial statements that are overly detailed or incomplete.</a:t>
            </a:r>
          </a:p>
          <a:p>
            <a:pPr lvl="1"/>
            <a:r>
              <a:rPr lang="en-US"/>
              <a:t>Hiding weaknesses.</a:t>
            </a:r>
          </a:p>
          <a:p>
            <a:pPr lvl="1"/>
            <a:r>
              <a:rPr lang="en-US"/>
              <a:t>Overlooking the fatal flaw.</a:t>
            </a:r>
          </a:p>
          <a:p>
            <a:pPr lvl="1"/>
            <a:r>
              <a:rPr lang="en-US"/>
              <a:t>Using bad grammar.</a:t>
            </a:r>
          </a:p>
          <a:p>
            <a:pPr lvl="1"/>
            <a:r>
              <a:rPr lang="en-US"/>
              <a:t>Making the overall plan too long.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007216589"/>
      </p:ext>
    </p:extLst>
  </p:cSld>
  <p:clrMapOvr>
    <a:masterClrMapping/>
  </p:clrMapOvr>
  <p:transition xmlns:p14="http://schemas.microsoft.com/office/powerpoint/2010/main" spd="slow">
    <p:cut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6–</a:t>
            </a:r>
            <a:fld id="{4A731F7E-53F4-44BD-8862-2246BF28CB93}" type="slidenum">
              <a:rPr lang="en-US"/>
              <a:pPr/>
              <a:t>27</a:t>
            </a:fld>
            <a:endParaRPr lang="en-US"/>
          </a:p>
        </p:txBody>
      </p:sp>
      <p:sp>
        <p:nvSpPr>
          <p:cNvPr id="2054148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Presenting Business Plan to Investors</a:t>
            </a:r>
          </a:p>
        </p:txBody>
      </p:sp>
      <p:sp>
        <p:nvSpPr>
          <p:cNvPr id="2054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/>
              <a:t>Understanding the Investor’s Perspective</a:t>
            </a:r>
          </a:p>
          <a:p>
            <a:pPr lvl="1">
              <a:spcBef>
                <a:spcPct val="35000"/>
              </a:spcBef>
            </a:pPr>
            <a:r>
              <a:rPr lang="en-US"/>
              <a:t>Entrepreneurs are optimists; investors are skeptics.</a:t>
            </a:r>
          </a:p>
          <a:p>
            <a:pPr lvl="1">
              <a:spcBef>
                <a:spcPct val="35000"/>
              </a:spcBef>
            </a:pPr>
            <a:r>
              <a:rPr lang="en-US"/>
              <a:t>Investors seek to maximize return through cash flow while minimizing exposure to risk.</a:t>
            </a:r>
          </a:p>
          <a:p>
            <a:pPr lvl="1">
              <a:spcBef>
                <a:spcPct val="35000"/>
              </a:spcBef>
            </a:pPr>
            <a:r>
              <a:rPr lang="en-US"/>
              <a:t>Bad information and poor preparation cause investors to lose interest quickly.</a:t>
            </a:r>
          </a:p>
          <a:p>
            <a:pPr>
              <a:spcBef>
                <a:spcPct val="35000"/>
              </a:spcBef>
            </a:pPr>
            <a:r>
              <a:rPr lang="en-US"/>
              <a:t>The Investor’s Short Attention Span</a:t>
            </a:r>
          </a:p>
          <a:p>
            <a:pPr lvl="1">
              <a:spcBef>
                <a:spcPct val="35000"/>
              </a:spcBef>
            </a:pPr>
            <a:r>
              <a:rPr lang="en-US"/>
              <a:t>A business plan must be an effective marketing document that quickly captures investor interest.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62420509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6–</a:t>
            </a:r>
            <a:fld id="{AB1435A3-43BA-4036-9333-A468F2862173}" type="slidenum">
              <a:rPr lang="en-US"/>
              <a:pPr/>
              <a:t>28</a:t>
            </a:fld>
            <a:endParaRPr lang="en-US"/>
          </a:p>
        </p:txBody>
      </p:sp>
      <p:sp>
        <p:nvSpPr>
          <p:cNvPr id="2056197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Features that Attract Investors</a:t>
            </a:r>
          </a:p>
        </p:txBody>
      </p:sp>
      <p:sp>
        <p:nvSpPr>
          <p:cNvPr id="20561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/>
              <a:t>Plans that speak the investors’ language:</a:t>
            </a:r>
          </a:p>
          <a:p>
            <a:pPr lvl="1">
              <a:spcBef>
                <a:spcPct val="30000"/>
              </a:spcBef>
            </a:pPr>
            <a:r>
              <a:rPr lang="en-US"/>
              <a:t>Are market-oriented in meeting identifiable customer needs; are not product-oriented.</a:t>
            </a:r>
          </a:p>
          <a:p>
            <a:pPr lvl="1">
              <a:spcBef>
                <a:spcPct val="30000"/>
              </a:spcBef>
            </a:pPr>
            <a:r>
              <a:rPr lang="en-US"/>
              <a:t>Show evidence of target customer acceptance of the proposed product or service.</a:t>
            </a:r>
          </a:p>
          <a:p>
            <a:pPr lvl="1">
              <a:spcBef>
                <a:spcPct val="30000"/>
              </a:spcBef>
            </a:pPr>
            <a:r>
              <a:rPr lang="en-US"/>
              <a:t>Present credible and not overly optimistic financial projections.</a:t>
            </a:r>
          </a:p>
          <a:p>
            <a:pPr lvl="1">
              <a:spcBef>
                <a:spcPct val="30000"/>
              </a:spcBef>
            </a:pPr>
            <a:r>
              <a:rPr lang="en-US"/>
              <a:t>Are not a formal prospectus or </a:t>
            </a:r>
            <a:br>
              <a:rPr lang="en-US"/>
            </a:br>
            <a:r>
              <a:rPr lang="en-US"/>
              <a:t>offering memorandum.</a:t>
            </a:r>
          </a:p>
        </p:txBody>
      </p:sp>
      <p:pic>
        <p:nvPicPr>
          <p:cNvPr id="2056196" name="Picture 4" descr="j02491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068763"/>
            <a:ext cx="2162175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1968141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584775"/>
          </a:xfrm>
        </p:spPr>
        <p:txBody>
          <a:bodyPr/>
          <a:lstStyle/>
          <a:p>
            <a:r>
              <a:rPr lang="en-US" dirty="0" smtClean="0"/>
              <a:t>Understanding the 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Model</a:t>
            </a:r>
            <a:endParaRPr lang="en-US" dirty="0"/>
          </a:p>
          <a:p>
            <a:pPr lvl="1"/>
            <a:r>
              <a:rPr lang="en-US" dirty="0"/>
              <a:t>An analysis of how a </a:t>
            </a:r>
            <a:r>
              <a:rPr lang="en-US" dirty="0" smtClean="0"/>
              <a:t>firm plans </a:t>
            </a:r>
            <a:r>
              <a:rPr lang="en-US" dirty="0"/>
              <a:t>to create </a:t>
            </a:r>
            <a:r>
              <a:rPr lang="en-US" dirty="0" smtClean="0"/>
              <a:t>profits and </a:t>
            </a:r>
            <a:r>
              <a:rPr lang="en-US" dirty="0"/>
              <a:t>cash flows </a:t>
            </a:r>
            <a:r>
              <a:rPr lang="en-US" dirty="0" smtClean="0"/>
              <a:t>given its </a:t>
            </a:r>
            <a:r>
              <a:rPr lang="en-US" dirty="0"/>
              <a:t>revenue sources</a:t>
            </a:r>
            <a:r>
              <a:rPr lang="en-US" dirty="0" smtClean="0"/>
              <a:t>, its </a:t>
            </a:r>
            <a:r>
              <a:rPr lang="en-US" dirty="0"/>
              <a:t>cost structures, </a:t>
            </a:r>
            <a:r>
              <a:rPr lang="en-US" dirty="0" smtClean="0"/>
              <a:t>and the </a:t>
            </a:r>
            <a:r>
              <a:rPr lang="en-US" dirty="0"/>
              <a:t>required size </a:t>
            </a:r>
            <a:r>
              <a:rPr lang="en-US" dirty="0" smtClean="0"/>
              <a:t>of investment.</a:t>
            </a:r>
          </a:p>
          <a:p>
            <a:r>
              <a:rPr lang="en-US" dirty="0" smtClean="0"/>
              <a:t>Business Model Elements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revenue </a:t>
            </a:r>
            <a:r>
              <a:rPr lang="en-US" i="1" dirty="0" smtClean="0">
                <a:solidFill>
                  <a:srgbClr val="FF0000"/>
                </a:solidFill>
              </a:rPr>
              <a:t>model </a:t>
            </a:r>
            <a:r>
              <a:rPr lang="en-US" dirty="0"/>
              <a:t>defines the nature and types of a </a:t>
            </a:r>
            <a:r>
              <a:rPr lang="en-US" dirty="0" smtClean="0"/>
              <a:t>firm’s sources of </a:t>
            </a:r>
            <a:r>
              <a:rPr lang="en-US" dirty="0"/>
              <a:t>revenues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cost structures </a:t>
            </a:r>
            <a:r>
              <a:rPr lang="en-US" dirty="0"/>
              <a:t>that drive the company’s costs and expenses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maximum investment </a:t>
            </a:r>
            <a:r>
              <a:rPr lang="en-US" dirty="0"/>
              <a:t>that will be required to make the business </a:t>
            </a:r>
            <a:r>
              <a:rPr lang="en-US" dirty="0" smtClean="0"/>
              <a:t>profitable and </a:t>
            </a:r>
            <a:r>
              <a:rPr lang="en-US" dirty="0"/>
              <a:t>cash flows positive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6–</a:t>
            </a:r>
            <a:fld id="{3A4B463A-2C18-4BB4-9F42-077004D4055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74538"/>
      </p:ext>
    </p:extLst>
  </p:cSld>
  <p:clrMapOvr>
    <a:masterClrMapping/>
  </p:clrMapOvr>
  <p:transition xmlns:p14="http://schemas.microsoft.com/office/powerpoint/2010/main" spd="slow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6–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3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9679" y="1051585"/>
            <a:ext cx="7139808" cy="5212399"/>
          </a:xfrm>
          <a:effectLst/>
        </p:spPr>
        <p:txBody>
          <a:bodyPr/>
          <a:lstStyle/>
          <a:p>
            <a:pPr marL="339725" indent="-339725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dirty="0"/>
              <a:t>Explain the concept and process </a:t>
            </a:r>
            <a:r>
              <a:rPr lang="en-US" dirty="0" smtClean="0"/>
              <a:t>for developing </a:t>
            </a:r>
            <a:r>
              <a:rPr lang="en-US" dirty="0"/>
              <a:t>a firm’s business plan.</a:t>
            </a:r>
          </a:p>
          <a:p>
            <a:pPr marL="339725" indent="-339725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dirty="0" smtClean="0"/>
              <a:t>Identify </a:t>
            </a:r>
            <a:r>
              <a:rPr lang="en-US" dirty="0"/>
              <a:t>available sources of assistance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preparing </a:t>
            </a:r>
            <a:r>
              <a:rPr lang="en-US" dirty="0"/>
              <a:t>a business plan.</a:t>
            </a:r>
          </a:p>
          <a:p>
            <a:pPr marL="344488" indent="-344488">
              <a:spcBef>
                <a:spcPts val="1200"/>
              </a:spcBef>
              <a:buAutoNum type="arabicPeriod" startAt="5"/>
              <a:defRPr/>
            </a:pPr>
            <a:r>
              <a:rPr lang="en-US" dirty="0"/>
              <a:t>Maintain the proper perspective when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writing a </a:t>
            </a:r>
            <a:r>
              <a:rPr lang="en-US" dirty="0"/>
              <a:t>business plan.</a:t>
            </a:r>
          </a:p>
        </p:txBody>
      </p:sp>
    </p:spTree>
    <p:extLst>
      <p:ext uri="{BB962C8B-B14F-4D97-AF65-F5344CB8AC3E}">
        <p14:creationId xmlns:p14="http://schemas.microsoft.com/office/powerpoint/2010/main" val="201487539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Model: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Revenue Streams</a:t>
            </a:r>
          </a:p>
          <a:p>
            <a:pPr lvl="1"/>
            <a:r>
              <a:rPr lang="en-US" dirty="0" smtClean="0"/>
              <a:t>Single stream</a:t>
            </a:r>
          </a:p>
          <a:p>
            <a:pPr lvl="1"/>
            <a:r>
              <a:rPr lang="en-US" dirty="0" smtClean="0"/>
              <a:t>Multiple streams</a:t>
            </a:r>
          </a:p>
          <a:p>
            <a:pPr lvl="1"/>
            <a:r>
              <a:rPr lang="en-US" dirty="0" smtClean="0"/>
              <a:t>Interdependent streams</a:t>
            </a:r>
          </a:p>
          <a:p>
            <a:pPr lvl="1"/>
            <a:r>
              <a:rPr lang="en-US" dirty="0" smtClean="0"/>
              <a:t>Loss leader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Revenue Model Types</a:t>
            </a:r>
          </a:p>
          <a:p>
            <a:pPr lvl="1"/>
            <a:r>
              <a:rPr lang="en-US" dirty="0"/>
              <a:t>Volume or unit-based revenue </a:t>
            </a:r>
            <a:r>
              <a:rPr lang="en-US" dirty="0" smtClean="0"/>
              <a:t>model</a:t>
            </a:r>
          </a:p>
          <a:p>
            <a:pPr lvl="1"/>
            <a:r>
              <a:rPr lang="en-US" dirty="0"/>
              <a:t>Subscription/membership revenue </a:t>
            </a:r>
            <a:r>
              <a:rPr lang="en-US" dirty="0" smtClean="0"/>
              <a:t>model</a:t>
            </a:r>
          </a:p>
          <a:p>
            <a:pPr lvl="1"/>
            <a:r>
              <a:rPr lang="en-US" dirty="0"/>
              <a:t>Advertising-based revenue </a:t>
            </a:r>
            <a:r>
              <a:rPr lang="en-US" dirty="0" smtClean="0"/>
              <a:t>model</a:t>
            </a:r>
          </a:p>
          <a:p>
            <a:pPr lvl="1"/>
            <a:r>
              <a:rPr lang="en-US" dirty="0"/>
              <a:t>Licensing revenue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6–</a:t>
            </a:r>
            <a:fld id="{E234D081-949E-4C82-8E41-6648421D43B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60502"/>
      </p:ext>
    </p:extLst>
  </p:cSld>
  <p:clrMapOvr>
    <a:masterClrMapping/>
  </p:clrMapOvr>
  <p:transition xmlns:p14="http://schemas.microsoft.com/office/powerpoint/2010/main" spd="slow">
    <p:cut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515458" y="960147"/>
            <a:ext cx="8134350" cy="5303462"/>
          </a:xfrm>
          <a:prstGeom prst="roundRect">
            <a:avLst>
              <a:gd name="adj" fmla="val 3910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6–</a:t>
            </a:r>
            <a:fld id="{6368B20B-D7E6-4343-B43B-AB691CEBCDC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6.7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Basic Business Model Framework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981413"/>
            <a:ext cx="7077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44523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 Future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Who </a:t>
            </a:r>
            <a:r>
              <a:rPr lang="en-US" sz="2000" dirty="0"/>
              <a:t>are your most likely customers?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How </a:t>
            </a:r>
            <a:r>
              <a:rPr lang="en-US" sz="2000" dirty="0"/>
              <a:t>are they different from the general population?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events will trigger the need or desire for your type of product or service?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When </a:t>
            </a:r>
            <a:r>
              <a:rPr lang="en-US" sz="2000" dirty="0"/>
              <a:t>will this trigger occur? Can it be predicted?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How </a:t>
            </a:r>
            <a:r>
              <a:rPr lang="en-US" sz="2000" dirty="0"/>
              <a:t>will customers make decisions on whether or not to buy your product </a:t>
            </a:r>
            <a:r>
              <a:rPr lang="en-US" sz="2000" dirty="0" smtClean="0"/>
              <a:t>or service</a:t>
            </a:r>
            <a:r>
              <a:rPr lang="en-US" sz="2000" dirty="0"/>
              <a:t>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will be the key decision factors?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How </a:t>
            </a:r>
            <a:r>
              <a:rPr lang="en-US" sz="2000" dirty="0"/>
              <a:t>will your product or service compare to that of the competition on </a:t>
            </a:r>
            <a:r>
              <a:rPr lang="en-US" sz="2000" dirty="0" smtClean="0"/>
              <a:t>these key </a:t>
            </a:r>
            <a:r>
              <a:rPr lang="en-US" sz="2000" dirty="0"/>
              <a:t>factors?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Will </a:t>
            </a:r>
            <a:r>
              <a:rPr lang="en-US" sz="2000" dirty="0"/>
              <a:t>these differences be meaningful to the customer?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Are </a:t>
            </a:r>
            <a:r>
              <a:rPr lang="en-US" sz="2000" dirty="0"/>
              <a:t>these differences known to the customer?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How </a:t>
            </a:r>
            <a:r>
              <a:rPr lang="en-US" sz="2000" dirty="0"/>
              <a:t>can </a:t>
            </a:r>
            <a:r>
              <a:rPr lang="en-US" sz="2000" dirty="0" smtClean="0"/>
              <a:t>the </a:t>
            </a:r>
            <a:r>
              <a:rPr lang="en-US" sz="2000" dirty="0"/>
              <a:t>product or service be exposed to </a:t>
            </a:r>
            <a:r>
              <a:rPr lang="en-US" sz="2000" dirty="0" smtClean="0"/>
              <a:t>potential customers</a:t>
            </a:r>
            <a:r>
              <a:rPr lang="en-US" sz="20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6–</a:t>
            </a:r>
            <a:fld id="{3A4B463A-2C18-4BB4-9F42-077004D4055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74289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</a:t>
            </a:r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Costs </a:t>
            </a:r>
            <a:r>
              <a:rPr lang="en-US" dirty="0"/>
              <a:t>that do not vary at all with volume, such as rent expenses.</a:t>
            </a:r>
          </a:p>
          <a:p>
            <a:r>
              <a:rPr lang="en-US" dirty="0" smtClean="0"/>
              <a:t>Variable Costs</a:t>
            </a:r>
          </a:p>
          <a:p>
            <a:pPr lvl="1"/>
            <a:r>
              <a:rPr lang="en-US" dirty="0" smtClean="0"/>
              <a:t>Expenses </a:t>
            </a:r>
            <a:r>
              <a:rPr lang="en-US" dirty="0"/>
              <a:t>that vary directly and proportionately with changes </a:t>
            </a:r>
            <a:r>
              <a:rPr lang="en-US" dirty="0" smtClean="0"/>
              <a:t>in the activities of the firms.</a:t>
            </a:r>
            <a:endParaRPr lang="en-US" dirty="0"/>
          </a:p>
          <a:p>
            <a:r>
              <a:rPr lang="en-US" dirty="0" smtClean="0"/>
              <a:t>Semi-variable Costs</a:t>
            </a:r>
          </a:p>
          <a:p>
            <a:pPr lvl="1"/>
            <a:r>
              <a:rPr lang="en-US" dirty="0" smtClean="0"/>
              <a:t>Expenses </a:t>
            </a:r>
            <a:r>
              <a:rPr lang="en-US" dirty="0"/>
              <a:t>that include both variable costs and fixed </a:t>
            </a:r>
            <a:r>
              <a:rPr lang="en-US" dirty="0" smtClean="0"/>
              <a:t>costs which vary, </a:t>
            </a:r>
            <a:r>
              <a:rPr lang="en-US" dirty="0"/>
              <a:t>but not </a:t>
            </a:r>
            <a:r>
              <a:rPr lang="en-US" dirty="0" smtClean="0"/>
              <a:t>proportionately, with increased or decreased activities of the firm.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6–</a:t>
            </a:r>
            <a:fld id="{3A4B463A-2C18-4BB4-9F42-077004D4055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46372"/>
      </p:ext>
    </p:extLst>
  </p:cSld>
  <p:clrMapOvr>
    <a:masterClrMapping/>
  </p:clrMapOvr>
  <p:transition xmlns:p14="http://schemas.microsoft.com/office/powerpoint/2010/main" spd="slow">
    <p:cut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6–</a:t>
            </a:r>
            <a:fld id="{834B61B0-4AF6-4E43-97BD-B85BC6D1B86B}" type="slidenum">
              <a:rPr lang="en-US"/>
              <a:pPr/>
              <a:t>34</a:t>
            </a:fld>
            <a:endParaRPr lang="en-US"/>
          </a:p>
        </p:txBody>
      </p:sp>
      <p:sp>
        <p:nvSpPr>
          <p:cNvPr id="2062341" name="Rectangle 5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Business Plan Preparation</a:t>
            </a:r>
          </a:p>
        </p:txBody>
      </p:sp>
      <p:sp>
        <p:nvSpPr>
          <p:cNvPr id="206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25903"/>
            <a:ext cx="3975100" cy="5028860"/>
          </a:xfrm>
        </p:spPr>
        <p:txBody>
          <a:bodyPr/>
          <a:lstStyle/>
          <a:p>
            <a:r>
              <a:rPr lang="en-US" sz="2400" dirty="0"/>
              <a:t>Computer-Aided Business Planning</a:t>
            </a:r>
          </a:p>
          <a:p>
            <a:pPr lvl="1"/>
            <a:r>
              <a:rPr lang="en-US" sz="2000" dirty="0"/>
              <a:t>Word-processors</a:t>
            </a:r>
          </a:p>
          <a:p>
            <a:pPr lvl="1"/>
            <a:r>
              <a:rPr lang="en-US" sz="2000" dirty="0"/>
              <a:t>Spreadsheets</a:t>
            </a:r>
          </a:p>
          <a:p>
            <a:pPr lvl="1"/>
            <a:r>
              <a:rPr lang="en-US" sz="2000" dirty="0"/>
              <a:t>Specialized business plan software packages</a:t>
            </a:r>
          </a:p>
          <a:p>
            <a:r>
              <a:rPr lang="en-US" sz="2400" dirty="0"/>
              <a:t>Professional Assistance</a:t>
            </a:r>
          </a:p>
          <a:p>
            <a:pPr lvl="1"/>
            <a:r>
              <a:rPr lang="en-US" sz="2000" dirty="0"/>
              <a:t>Accountants</a:t>
            </a:r>
          </a:p>
          <a:p>
            <a:pPr lvl="1"/>
            <a:r>
              <a:rPr lang="en-US" sz="2000" dirty="0"/>
              <a:t>Marketing specialists</a:t>
            </a:r>
          </a:p>
          <a:p>
            <a:pPr lvl="1"/>
            <a:r>
              <a:rPr lang="en-US" sz="2000" dirty="0"/>
              <a:t>Attorneys</a:t>
            </a:r>
          </a:p>
          <a:p>
            <a:pPr lvl="1"/>
            <a:r>
              <a:rPr lang="en-US" sz="2000" dirty="0"/>
              <a:t>Investment banker</a:t>
            </a:r>
          </a:p>
          <a:p>
            <a:pPr lvl="1"/>
            <a:r>
              <a:rPr lang="en-US" sz="2000" dirty="0"/>
              <a:t>Financial intermediary</a:t>
            </a:r>
          </a:p>
        </p:txBody>
      </p:sp>
      <p:sp>
        <p:nvSpPr>
          <p:cNvPr id="2062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325903"/>
            <a:ext cx="3975100" cy="5028860"/>
          </a:xfrm>
        </p:spPr>
        <p:txBody>
          <a:bodyPr/>
          <a:lstStyle/>
          <a:p>
            <a:r>
              <a:rPr lang="en-US" sz="2400"/>
              <a:t>Professional Assistance (cont’d)</a:t>
            </a:r>
          </a:p>
          <a:p>
            <a:pPr lvl="1"/>
            <a:r>
              <a:rPr lang="en-US" sz="2000"/>
              <a:t>Small business development centers (SBDCs)</a:t>
            </a:r>
          </a:p>
          <a:p>
            <a:pPr lvl="1"/>
            <a:r>
              <a:rPr lang="en-US" sz="2000"/>
              <a:t>Incubator organizations</a:t>
            </a:r>
          </a:p>
          <a:p>
            <a:pPr lvl="1"/>
            <a:r>
              <a:rPr lang="en-US" sz="2000"/>
              <a:t>Regional and local economic development offices.</a:t>
            </a:r>
          </a:p>
          <a:p>
            <a:pPr lvl="1"/>
            <a:r>
              <a:rPr lang="en-US" sz="2000"/>
              <a:t>Service Corps of Retired Executives (SCORE)</a:t>
            </a:r>
          </a:p>
          <a:p>
            <a:pPr lvl="1"/>
            <a:r>
              <a:rPr lang="en-US" sz="2000"/>
              <a:t>FastTrac Entrepreneurial Training Program</a:t>
            </a:r>
          </a:p>
          <a:p>
            <a:endParaRPr lang="en-US" sz="240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80685690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8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The Right Perspective</a:t>
            </a:r>
            <a:endParaRPr lang="en-US" dirty="0"/>
          </a:p>
        </p:txBody>
      </p:sp>
      <p:sp>
        <p:nvSpPr>
          <p:cNvPr id="20234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Good business plans don’t ensure success.</a:t>
            </a:r>
          </a:p>
          <a:p>
            <a:pPr lvl="1"/>
            <a:r>
              <a:rPr lang="en-US" smtClean="0"/>
              <a:t>Effective implementation is what succeeds.</a:t>
            </a:r>
          </a:p>
          <a:p>
            <a:r>
              <a:rPr lang="en-US" smtClean="0"/>
              <a:t>Writing a business plan is an ongoing process and only secondarily the means to an outcome. </a:t>
            </a:r>
          </a:p>
          <a:p>
            <a:pPr lvl="1"/>
            <a:r>
              <a:rPr lang="en-US" smtClean="0"/>
              <a:t>The process is just as important as—if not more so than—the finished product.</a:t>
            </a:r>
          </a:p>
          <a:p>
            <a:pPr lvl="1"/>
            <a:r>
              <a:rPr lang="en-US" smtClean="0"/>
              <a:t>The plan represents what is has been anticipated; a good entrepreneur adapts the plan to fit the unexpected.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028333A5-4261-4771-8565-3044314553D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92580697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business </a:t>
            </a:r>
            <a:r>
              <a:rPr lang="en-US" dirty="0" smtClean="0"/>
              <a:t>plan</a:t>
            </a:r>
            <a:endParaRPr lang="en-US" dirty="0"/>
          </a:p>
          <a:p>
            <a:r>
              <a:rPr lang="en-US" dirty="0"/>
              <a:t>dehydrated </a:t>
            </a:r>
            <a:r>
              <a:rPr lang="en-US" dirty="0" smtClean="0"/>
              <a:t>plan</a:t>
            </a:r>
            <a:endParaRPr lang="en-US" dirty="0"/>
          </a:p>
          <a:p>
            <a:r>
              <a:rPr lang="en-US" dirty="0"/>
              <a:t>comprehensive </a:t>
            </a:r>
            <a:r>
              <a:rPr lang="en-US" dirty="0" smtClean="0"/>
              <a:t>plan</a:t>
            </a:r>
            <a:endParaRPr lang="en-US" dirty="0"/>
          </a:p>
          <a:p>
            <a:r>
              <a:rPr lang="en-US" dirty="0"/>
              <a:t>executive summary </a:t>
            </a:r>
          </a:p>
          <a:p>
            <a:r>
              <a:rPr lang="en-US" dirty="0"/>
              <a:t>product/service </a:t>
            </a:r>
            <a:r>
              <a:rPr lang="en-US" dirty="0" smtClean="0"/>
              <a:t>plan</a:t>
            </a:r>
            <a:endParaRPr lang="en-US" dirty="0"/>
          </a:p>
          <a:p>
            <a:r>
              <a:rPr lang="en-US" dirty="0"/>
              <a:t>marketing </a:t>
            </a:r>
            <a:r>
              <a:rPr lang="en-US" dirty="0" smtClean="0"/>
              <a:t>plan</a:t>
            </a:r>
            <a:endParaRPr lang="en-US" dirty="0"/>
          </a:p>
          <a:p>
            <a:r>
              <a:rPr lang="en-US" dirty="0"/>
              <a:t>operations and </a:t>
            </a:r>
            <a:r>
              <a:rPr lang="en-US" dirty="0" smtClean="0"/>
              <a:t>development plan</a:t>
            </a:r>
            <a:endParaRPr lang="en-US" dirty="0"/>
          </a:p>
          <a:p>
            <a:r>
              <a:rPr lang="en-US" dirty="0"/>
              <a:t>management </a:t>
            </a: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critical risks</a:t>
            </a:r>
          </a:p>
          <a:p>
            <a:r>
              <a:rPr lang="en-US" dirty="0" smtClean="0"/>
              <a:t>offering</a:t>
            </a:r>
            <a:endParaRPr lang="en-US" dirty="0"/>
          </a:p>
          <a:p>
            <a:r>
              <a:rPr lang="en-US" dirty="0"/>
              <a:t>exit strategy</a:t>
            </a:r>
          </a:p>
          <a:p>
            <a:r>
              <a:rPr lang="en-US" dirty="0"/>
              <a:t>financial plan</a:t>
            </a:r>
          </a:p>
          <a:p>
            <a:r>
              <a:rPr lang="en-US" dirty="0"/>
              <a:t>pro forma statements</a:t>
            </a:r>
          </a:p>
          <a:p>
            <a:r>
              <a:rPr lang="en-US" dirty="0"/>
              <a:t>business model</a:t>
            </a:r>
          </a:p>
          <a:p>
            <a:r>
              <a:rPr lang="en-US" dirty="0"/>
              <a:t>revenue model</a:t>
            </a:r>
          </a:p>
          <a:p>
            <a:r>
              <a:rPr lang="en-US" dirty="0"/>
              <a:t>cost structures</a:t>
            </a:r>
          </a:p>
          <a:p>
            <a:r>
              <a:rPr lang="en-US" dirty="0"/>
              <a:t>maximum investment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59563" y="6354763"/>
            <a:ext cx="2209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6–</a:t>
            </a:r>
            <a:fld id="{C20A81ED-8C36-40C6-B4DF-24F1B7BA4DB0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86758626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6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Overview of the Business Plan</a:t>
            </a:r>
            <a:endParaRPr lang="en-US"/>
          </a:p>
        </p:txBody>
      </p:sp>
      <p:sp>
        <p:nvSpPr>
          <p:cNvPr id="20152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Plan</a:t>
            </a:r>
          </a:p>
          <a:p>
            <a:pPr lvl="1"/>
            <a:r>
              <a:rPr lang="en-US" smtClean="0"/>
              <a:t>A document that sets out the basic idea underlying a business and related startup considerations</a:t>
            </a:r>
          </a:p>
          <a:p>
            <a:r>
              <a:rPr lang="en-US" smtClean="0"/>
              <a:t>The Purpose of a Business Plan</a:t>
            </a:r>
          </a:p>
          <a:p>
            <a:pPr lvl="1"/>
            <a:r>
              <a:rPr lang="en-US" smtClean="0"/>
              <a:t>Identifies the nature and context of the business opportunity</a:t>
            </a:r>
          </a:p>
          <a:p>
            <a:pPr lvl="1"/>
            <a:r>
              <a:rPr lang="en-US" smtClean="0"/>
              <a:t>Presents the entrepreneur’s approach to exploiting the opportunity</a:t>
            </a:r>
          </a:p>
          <a:p>
            <a:pPr lvl="1"/>
            <a:r>
              <a:rPr lang="en-US" smtClean="0"/>
              <a:t>Identifies factors affecting the venture’s success</a:t>
            </a:r>
          </a:p>
          <a:p>
            <a:pPr lvl="1"/>
            <a:r>
              <a:rPr lang="en-US" smtClean="0"/>
              <a:t>Serves as the entrepreneur’s tool for raising capital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593E5630-7B25-4A96-8EFC-78C9DFB824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7031766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6–</a:t>
            </a:r>
            <a:fld id="{6368B20B-D7E6-4343-B43B-AB691CEBCDC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6.1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Users of Business Plans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975331"/>
            <a:ext cx="74485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3050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2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Need for a Business Plan</a:t>
            </a:r>
            <a:endParaRPr lang="en-US"/>
          </a:p>
        </p:txBody>
      </p:sp>
      <p:sp>
        <p:nvSpPr>
          <p:cNvPr id="2019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Primary Functions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To provide a clearly articulated statement of goals and strategies for internal use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Imposes discipline on the entrepreneur and management team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To serve as a selling document to be shared with outsiders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Provides a credible overview for prospective customers, suppliers, and investors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Helps secure favorable credit terms from suppliers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Opens approaches to lenders and other sources of financing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457DD4E5-44EF-41D8-95CD-B6560C2A3C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8396175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6–</a:t>
            </a:r>
            <a:fld id="{344917ED-043A-4677-B3BC-688178B97098}" type="slidenum">
              <a:rPr lang="en-US"/>
              <a:pPr/>
              <a:t>7</a:t>
            </a:fld>
            <a:endParaRPr lang="en-US"/>
          </a:p>
        </p:txBody>
      </p:sp>
      <p:sp>
        <p:nvSpPr>
          <p:cNvPr id="2021381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Much Business Planning is Needed?</a:t>
            </a:r>
          </a:p>
        </p:txBody>
      </p:sp>
      <p:sp>
        <p:nvSpPr>
          <p:cNvPr id="20213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Factors affecting the extent of a business plan:</a:t>
            </a:r>
          </a:p>
          <a:p>
            <a:pPr lvl="1"/>
            <a:r>
              <a:rPr lang="en-US"/>
              <a:t>Cost in time and money to prepare the plan</a:t>
            </a:r>
          </a:p>
          <a:p>
            <a:pPr lvl="1"/>
            <a:r>
              <a:rPr lang="en-US"/>
              <a:t>Management style and ability</a:t>
            </a:r>
          </a:p>
          <a:p>
            <a:pPr lvl="1"/>
            <a:r>
              <a:rPr lang="en-US"/>
              <a:t>Preferences of the management team</a:t>
            </a:r>
          </a:p>
          <a:p>
            <a:pPr lvl="1"/>
            <a:r>
              <a:rPr lang="en-US"/>
              <a:t>Complexity of the business</a:t>
            </a:r>
          </a:p>
          <a:p>
            <a:pPr lvl="1"/>
            <a:r>
              <a:rPr lang="en-US"/>
              <a:t>Competitive environment</a:t>
            </a:r>
          </a:p>
          <a:p>
            <a:pPr lvl="1"/>
            <a:r>
              <a:rPr lang="en-US"/>
              <a:t>Level of uncertainty</a:t>
            </a:r>
          </a:p>
        </p:txBody>
      </p:sp>
      <p:pic>
        <p:nvPicPr>
          <p:cNvPr id="2021380" name="Picture 4" descr="pe015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3460750"/>
            <a:ext cx="44196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785146899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7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Business Plans</a:t>
            </a:r>
            <a:endParaRPr lang="en-US"/>
          </a:p>
        </p:txBody>
      </p:sp>
      <p:sp>
        <p:nvSpPr>
          <p:cNvPr id="20254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14350" y="1050925"/>
            <a:ext cx="7440893" cy="5303838"/>
          </a:xfrm>
        </p:spPr>
        <p:txBody>
          <a:bodyPr/>
          <a:lstStyle/>
          <a:p>
            <a:r>
              <a:rPr lang="en-US" dirty="0" smtClean="0"/>
              <a:t>The Dehydrated Plan</a:t>
            </a:r>
          </a:p>
          <a:p>
            <a:pPr lvl="1"/>
            <a:r>
              <a:rPr lang="en-US" dirty="0" smtClean="0"/>
              <a:t>A short form of a business plan that presents only the most important issues and projections.</a:t>
            </a:r>
          </a:p>
          <a:p>
            <a:r>
              <a:rPr lang="en-US" dirty="0" smtClean="0"/>
              <a:t>The Comprehensive Plan</a:t>
            </a:r>
          </a:p>
          <a:p>
            <a:pPr lvl="1"/>
            <a:r>
              <a:rPr lang="en-US" dirty="0" smtClean="0"/>
              <a:t>A full business plan that provides </a:t>
            </a:r>
            <a:br>
              <a:rPr lang="en-US" dirty="0" smtClean="0"/>
            </a:br>
            <a:r>
              <a:rPr lang="en-US" dirty="0" smtClean="0"/>
              <a:t>an in-depth analysis of the critical </a:t>
            </a:r>
            <a:br>
              <a:rPr lang="en-US" dirty="0" smtClean="0"/>
            </a:br>
            <a:r>
              <a:rPr lang="en-US" dirty="0" smtClean="0"/>
              <a:t>factors that will determine a firm’s </a:t>
            </a:r>
            <a:br>
              <a:rPr lang="en-US" dirty="0" smtClean="0"/>
            </a:br>
            <a:r>
              <a:rPr lang="en-US" dirty="0" smtClean="0"/>
              <a:t>success or failure, along with all </a:t>
            </a:r>
            <a:br>
              <a:rPr lang="en-US" dirty="0" smtClean="0"/>
            </a:br>
            <a:r>
              <a:rPr lang="en-US" dirty="0" smtClean="0"/>
              <a:t>the underlying assumptions.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980CF348-78F2-46B3-A733-2F013C7EFDD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25476" name="Picture 4" descr="PE0372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3063875"/>
            <a:ext cx="2757487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9852241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5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 Business Plan</a:t>
            </a:r>
            <a:endParaRPr lang="en-US" dirty="0"/>
          </a:p>
        </p:txBody>
      </p:sp>
      <p:sp>
        <p:nvSpPr>
          <p:cNvPr id="20275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Issues critical in preparing a business plan:</a:t>
            </a:r>
          </a:p>
          <a:p>
            <a:pPr lvl="1"/>
            <a:r>
              <a:rPr lang="en-US" smtClean="0"/>
              <a:t>The content and basic format of the plan</a:t>
            </a:r>
          </a:p>
          <a:p>
            <a:pPr lvl="2"/>
            <a:r>
              <a:rPr lang="en-US" smtClean="0"/>
              <a:t>Factual support for the concept in the form of strong supporting evidence</a:t>
            </a:r>
          </a:p>
          <a:p>
            <a:pPr lvl="1"/>
            <a:r>
              <a:rPr lang="en-US" smtClean="0"/>
              <a:t>The effectiveness of the written presentation</a:t>
            </a:r>
          </a:p>
          <a:p>
            <a:pPr lvl="2"/>
            <a:r>
              <a:rPr lang="en-US" smtClean="0"/>
              <a:t>Clear writing that effectively communicates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6–</a:t>
            </a:r>
            <a:fld id="{D4013512-3EC5-463B-9442-A45FAAFBC2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pic>
        <p:nvPicPr>
          <p:cNvPr id="2027524" name="Picture 4" descr="bs0109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63" y="3703638"/>
            <a:ext cx="2346325" cy="254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246439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mall Business Management 16e">
  <a:themeElements>
    <a:clrScheme name="Human Resource Management 13e.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Human Resource Management 13e.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man Resource Management 13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an Resource Management 13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5066</TotalTime>
  <Words>3801</Words>
  <Application>Microsoft Macintosh PowerPoint</Application>
  <PresentationFormat>On-screen Show (4:3)</PresentationFormat>
  <Paragraphs>388</Paragraphs>
  <Slides>36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Small Business Management 16e</vt:lpstr>
      <vt:lpstr>PowerPoint Presentation</vt:lpstr>
      <vt:lpstr>After studying this chapter, you should be able to…</vt:lpstr>
      <vt:lpstr>After studying this chapter, you should be able to…</vt:lpstr>
      <vt:lpstr>An Overview of the Business Plan</vt:lpstr>
      <vt:lpstr>PowerPoint Presentation</vt:lpstr>
      <vt:lpstr>The Need for a Business Plan</vt:lpstr>
      <vt:lpstr>How Much Business Planning is Needed?</vt:lpstr>
      <vt:lpstr>Types of Business Plans</vt:lpstr>
      <vt:lpstr>Preparing a Business Plan</vt:lpstr>
      <vt:lpstr>Content of a Business Plan</vt:lpstr>
      <vt:lpstr>PowerPoint Presentation</vt:lpstr>
      <vt:lpstr>Major Sections of Business Plans</vt:lpstr>
      <vt:lpstr>PowerPoint Presentation</vt:lpstr>
      <vt:lpstr>The Content of a Business Plan</vt:lpstr>
      <vt:lpstr>PowerPoint Presentation</vt:lpstr>
      <vt:lpstr>The Content of a Business Plan (cont’d)</vt:lpstr>
      <vt:lpstr>The Content of a Business Plan (cont’d)</vt:lpstr>
      <vt:lpstr>The Content of a Business Plan (cont’d)</vt:lpstr>
      <vt:lpstr>PowerPoint Presentation</vt:lpstr>
      <vt:lpstr>The Content of a Business Plan (cont’d)</vt:lpstr>
      <vt:lpstr>The Content of a Business Plan (cont’d)</vt:lpstr>
      <vt:lpstr>The Content of a Business Plan (cont’d)</vt:lpstr>
      <vt:lpstr>Advice for Writing a Business Plan</vt:lpstr>
      <vt:lpstr>Making an Effective Written Presentation</vt:lpstr>
      <vt:lpstr>Suggestions for Writing a Business Plan</vt:lpstr>
      <vt:lpstr>What Not to Do</vt:lpstr>
      <vt:lpstr>Presenting Business Plan to Investors</vt:lpstr>
      <vt:lpstr>Plan Features that Attract Investors</vt:lpstr>
      <vt:lpstr>Understanding the Business Model</vt:lpstr>
      <vt:lpstr>The Business Model: Revenues</vt:lpstr>
      <vt:lpstr>PowerPoint Presentation</vt:lpstr>
      <vt:lpstr>Forecasting Future Revenues</vt:lpstr>
      <vt:lpstr>Cost Structures</vt:lpstr>
      <vt:lpstr>Resources for Business Plan Preparation</vt:lpstr>
      <vt:lpstr>Keeping The Right Perspective</vt:lpstr>
      <vt:lpstr>PowerPoint Presentation</vt:lpstr>
    </vt:vector>
  </TitlesOfParts>
  <Manager>Susanna Smart</Manager>
  <Company>Cengage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Management 16e</dc:title>
  <dc:subject>Chapter 6</dc:subject>
  <dc:creator>Charlie Cook, The University of West Alabama</dc:creator>
  <cp:lastModifiedBy>Nicole Simmons-Johnson</cp:lastModifiedBy>
  <cp:revision>481</cp:revision>
  <dcterms:created xsi:type="dcterms:W3CDTF">2003-02-17T02:06:55Z</dcterms:created>
  <dcterms:modified xsi:type="dcterms:W3CDTF">2013-10-10T15:46:31Z</dcterms:modified>
</cp:coreProperties>
</file>