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jpg" ContentType="image/jpeg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9"/>
  </p:notesMasterIdLst>
  <p:handoutMasterIdLst>
    <p:handoutMasterId r:id="rId30"/>
  </p:handoutMasterIdLst>
  <p:sldIdLst>
    <p:sldId id="256" r:id="rId2"/>
    <p:sldId id="287" r:id="rId3"/>
    <p:sldId id="309" r:id="rId4"/>
    <p:sldId id="310" r:id="rId5"/>
    <p:sldId id="290" r:id="rId6"/>
    <p:sldId id="312" r:id="rId7"/>
    <p:sldId id="313" r:id="rId8"/>
    <p:sldId id="294" r:id="rId9"/>
    <p:sldId id="315" r:id="rId10"/>
    <p:sldId id="316" r:id="rId11"/>
    <p:sldId id="295" r:id="rId12"/>
    <p:sldId id="331" r:id="rId13"/>
    <p:sldId id="332" r:id="rId14"/>
    <p:sldId id="319" r:id="rId15"/>
    <p:sldId id="318" r:id="rId16"/>
    <p:sldId id="320" r:id="rId17"/>
    <p:sldId id="321" r:id="rId18"/>
    <p:sldId id="296" r:id="rId19"/>
    <p:sldId id="323" r:id="rId20"/>
    <p:sldId id="324" r:id="rId21"/>
    <p:sldId id="325" r:id="rId22"/>
    <p:sldId id="326" r:id="rId23"/>
    <p:sldId id="327" r:id="rId24"/>
    <p:sldId id="333" r:id="rId25"/>
    <p:sldId id="329" r:id="rId26"/>
    <p:sldId id="330" r:id="rId27"/>
    <p:sldId id="289" r:id="rId28"/>
  </p:sldIdLst>
  <p:sldSz cx="9144000" cy="6858000" type="screen4x3"/>
  <p:notesSz cx="69342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CC9900"/>
    <a:srgbClr val="003366"/>
    <a:srgbClr val="336600"/>
    <a:srgbClr val="336699"/>
    <a:srgbClr val="003300"/>
    <a:srgbClr val="EAEAEA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8571" autoAdjust="0"/>
    <p:restoredTop sz="94681" autoAdjust="0"/>
  </p:normalViewPr>
  <p:slideViewPr>
    <p:cSldViewPr>
      <p:cViewPr varScale="1">
        <p:scale>
          <a:sx n="104" d="100"/>
          <a:sy n="104" d="100"/>
        </p:scale>
        <p:origin x="-16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-564" y="-96"/>
      </p:cViewPr>
      <p:guideLst>
        <p:guide orient="horz" pos="2924"/>
        <p:guide pos="2184"/>
      </p:guideLst>
    </p:cSldViewPr>
  </p:notesViewPr>
  <p:gridSpacing cx="91439" cy="91439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65" tIns="46333" rIns="92665" bIns="46333" numCol="1" anchor="t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65" tIns="46333" rIns="92665" bIns="46333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0513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65" tIns="46333" rIns="92665" bIns="46333" numCol="1" anchor="b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820150"/>
            <a:ext cx="3005137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65" tIns="46333" rIns="92665" bIns="46333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F09F44B-D619-4AB9-B3EC-2643713534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753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65" tIns="46333" rIns="92665" bIns="46333" numCol="1" anchor="t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63" y="0"/>
            <a:ext cx="3005137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65" tIns="46333" rIns="92665" bIns="46333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61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10075"/>
            <a:ext cx="5086350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65" tIns="46333" rIns="92665" bIns="463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0513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65" tIns="46333" rIns="92665" bIns="46333" numCol="1" anchor="b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63" y="8820150"/>
            <a:ext cx="3005137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65" tIns="46333" rIns="92665" bIns="46333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B9534C7-9958-4FFE-88D5-84BBB45E7C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8446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710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71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71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71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107300D-3256-42F9-8954-B300D67D6943}" type="slidenum">
              <a:rPr lang="en-US" sz="1200" smtClean="0">
                <a:latin typeface="Times New Roman" pitchFamily="18" charset="0"/>
              </a:rPr>
              <a:pPr eaLnBrk="1" hangingPunct="1"/>
              <a:t>1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E4B2BC-A294-43B5-964B-85A5B95194AF}" type="slidenum">
              <a:rPr lang="en-US"/>
              <a:pPr/>
              <a:t>16</a:t>
            </a:fld>
            <a:endParaRPr lang="en-US"/>
          </a:p>
        </p:txBody>
      </p:sp>
      <p:sp>
        <p:nvSpPr>
          <p:cNvPr id="203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647F6D-8CFB-4576-8AB5-B06DC864B8B6}" type="slidenum">
              <a:rPr lang="en-US"/>
              <a:pPr/>
              <a:t>17</a:t>
            </a:fld>
            <a:endParaRPr lang="en-US"/>
          </a:p>
        </p:txBody>
      </p:sp>
      <p:sp>
        <p:nvSpPr>
          <p:cNvPr id="203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D17318-C83F-4A2E-8660-FF1DC4901E77}" type="slidenum">
              <a:rPr lang="en-US"/>
              <a:pPr/>
              <a:t>19</a:t>
            </a:fld>
            <a:endParaRPr lang="en-US"/>
          </a:p>
        </p:txBody>
      </p:sp>
      <p:sp>
        <p:nvSpPr>
          <p:cNvPr id="204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8DBC10-EE17-465D-BC2B-743FA89B50C8}" type="slidenum">
              <a:rPr lang="en-US"/>
              <a:pPr/>
              <a:t>20</a:t>
            </a:fld>
            <a:endParaRPr lang="en-US"/>
          </a:p>
        </p:txBody>
      </p:sp>
      <p:sp>
        <p:nvSpPr>
          <p:cNvPr id="204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404360-CC27-4A25-A7F1-1D5B3569B65F}" type="slidenum">
              <a:rPr lang="en-US"/>
              <a:pPr/>
              <a:t>21</a:t>
            </a:fld>
            <a:endParaRPr lang="en-US"/>
          </a:p>
        </p:txBody>
      </p:sp>
      <p:sp>
        <p:nvSpPr>
          <p:cNvPr id="204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49F569-A41F-479B-AB70-C71A606F35F1}" type="slidenum">
              <a:rPr lang="en-US"/>
              <a:pPr/>
              <a:t>22</a:t>
            </a:fld>
            <a:endParaRPr lang="en-US"/>
          </a:p>
        </p:txBody>
      </p:sp>
      <p:sp>
        <p:nvSpPr>
          <p:cNvPr id="206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A33725-4370-40DC-8656-FF7CDC211785}" type="slidenum">
              <a:rPr lang="en-US"/>
              <a:pPr/>
              <a:t>23</a:t>
            </a:fld>
            <a:endParaRPr lang="en-US"/>
          </a:p>
        </p:txBody>
      </p:sp>
      <p:sp>
        <p:nvSpPr>
          <p:cNvPr id="204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999525-432F-47E4-B3DC-4B24B546FA66}" type="slidenum">
              <a:rPr lang="en-US"/>
              <a:pPr/>
              <a:t>25</a:t>
            </a:fld>
            <a:endParaRPr lang="en-US"/>
          </a:p>
        </p:txBody>
      </p:sp>
      <p:sp>
        <p:nvSpPr>
          <p:cNvPr id="205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54E876-B7F2-4A31-A10D-713433EA779B}" type="slidenum">
              <a:rPr lang="en-US"/>
              <a:pPr/>
              <a:t>26</a:t>
            </a:fld>
            <a:endParaRPr lang="en-US"/>
          </a:p>
        </p:txBody>
      </p:sp>
      <p:sp>
        <p:nvSpPr>
          <p:cNvPr id="205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D0D1E4-0E23-4FD0-9DB3-AAA4D3DE630A}" type="slidenum">
              <a:rPr lang="en-US"/>
              <a:pPr/>
              <a:t>3</a:t>
            </a:fld>
            <a:endParaRPr lang="en-US"/>
          </a:p>
        </p:txBody>
      </p:sp>
      <p:sp>
        <p:nvSpPr>
          <p:cNvPr id="201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3263"/>
            <a:ext cx="4625975" cy="3468687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201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405313"/>
            <a:ext cx="5087937" cy="4183062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57916" tIns="27350" rIns="57916" bIns="273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965BB8-F8A0-4DF1-BDC4-28C86F7EC6A7}" type="slidenum">
              <a:rPr lang="en-US"/>
              <a:pPr/>
              <a:t>4</a:t>
            </a:fld>
            <a:endParaRPr lang="en-US"/>
          </a:p>
        </p:txBody>
      </p:sp>
      <p:sp>
        <p:nvSpPr>
          <p:cNvPr id="206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3263"/>
            <a:ext cx="4625975" cy="3468687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206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405313"/>
            <a:ext cx="5087937" cy="4183062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57916" tIns="27350" rIns="57916" bIns="273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D2FE4B-77A1-4835-BFB2-0A8DA74852DB}" type="slidenum">
              <a:rPr lang="en-US"/>
              <a:pPr/>
              <a:t>6</a:t>
            </a:fld>
            <a:endParaRPr lang="en-US"/>
          </a:p>
        </p:txBody>
      </p:sp>
      <p:sp>
        <p:nvSpPr>
          <p:cNvPr id="202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2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B4F334-A3B8-4452-BD2E-6FB589CE2D32}" type="slidenum">
              <a:rPr lang="en-US"/>
              <a:pPr/>
              <a:t>7</a:t>
            </a:fld>
            <a:endParaRPr lang="en-US"/>
          </a:p>
        </p:txBody>
      </p:sp>
      <p:sp>
        <p:nvSpPr>
          <p:cNvPr id="202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2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913156-A589-4B88-AF65-EF9C93D6506D}" type="slidenum">
              <a:rPr lang="en-US"/>
              <a:pPr/>
              <a:t>9</a:t>
            </a:fld>
            <a:endParaRPr lang="en-US"/>
          </a:p>
        </p:txBody>
      </p:sp>
      <p:sp>
        <p:nvSpPr>
          <p:cNvPr id="206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8868F7-82C9-46F3-B41F-9895AD7908FA}" type="slidenum">
              <a:rPr lang="en-US"/>
              <a:pPr/>
              <a:t>10</a:t>
            </a:fld>
            <a:endParaRPr lang="en-US"/>
          </a:p>
        </p:txBody>
      </p:sp>
      <p:sp>
        <p:nvSpPr>
          <p:cNvPr id="202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2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088F5F-1CD3-44C4-ADC4-62A90637D9CF}" type="slidenum">
              <a:rPr lang="en-US"/>
              <a:pPr/>
              <a:t>14</a:t>
            </a:fld>
            <a:endParaRPr lang="en-US"/>
          </a:p>
        </p:txBody>
      </p:sp>
      <p:sp>
        <p:nvSpPr>
          <p:cNvPr id="203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1F02E3-9CB8-4649-9FE8-5EEBA5B3495A}" type="slidenum">
              <a:rPr lang="en-US"/>
              <a:pPr/>
              <a:t>15</a:t>
            </a:fld>
            <a:endParaRPr lang="en-US"/>
          </a:p>
        </p:txBody>
      </p:sp>
      <p:sp>
        <p:nvSpPr>
          <p:cNvPr id="203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4937125" y="3337561"/>
            <a:ext cx="4206875" cy="2163763"/>
          </a:xfrm>
          <a:prstGeom prst="rect">
            <a:avLst/>
          </a:prstGeom>
          <a:noFill/>
          <a:ln w="12700">
            <a:noFill/>
          </a:ln>
          <a:effectLst/>
          <a:extLst/>
        </p:spPr>
        <p:txBody>
          <a:bodyPr wrap="none" anchor="ctr" anchorCtr="1"/>
          <a:lstStyle/>
          <a:p>
            <a:pPr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Family </a:t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Business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Box 5"/>
          <p:cNvSpPr txBox="1">
            <a:spLocks noChangeArrowheads="1"/>
          </p:cNvSpPr>
          <p:nvPr userDrawn="1"/>
        </p:nvSpPr>
        <p:spPr bwMode="auto">
          <a:xfrm>
            <a:off x="182563" y="6157511"/>
            <a:ext cx="6401095" cy="598487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200"/>
              </a:spcBef>
              <a:spcAft>
                <a:spcPts val="0"/>
              </a:spcAft>
              <a:defRPr/>
            </a:pPr>
            <a:r>
              <a:rPr lang="en-US" sz="800" dirty="0" smtClean="0">
                <a:solidFill>
                  <a:schemeClr val="bg1"/>
                </a:solidFill>
              </a:rPr>
              <a:t>PowerPoint Presentation prepared by Charlie Cook, The University of West Alabama</a:t>
            </a:r>
          </a:p>
          <a:p>
            <a:pPr eaLnBrk="1" hangingPunct="1">
              <a:spcBef>
                <a:spcPts val="200"/>
              </a:spcBef>
              <a:spcAft>
                <a:spcPts val="0"/>
              </a:spcAft>
              <a:defRPr/>
            </a:pPr>
            <a:r>
              <a:rPr lang="en-US" sz="800" dirty="0" smtClean="0">
                <a:solidFill>
                  <a:schemeClr val="bg1"/>
                </a:solidFill>
              </a:rPr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5201110" y="2900991"/>
            <a:ext cx="1189037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6259512" y="2690813"/>
            <a:ext cx="1055657" cy="76835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en-US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en-US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5303512" y="411513"/>
            <a:ext cx="17919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</a:rPr>
              <a:t>PART 2</a:t>
            </a:r>
            <a:endParaRPr lang="en-US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5303512" y="1134979"/>
            <a:ext cx="31897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/>
              <a:t>STARTING FROM SCRATCH OR JOINING AN EXISTING BUSINESS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128039261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5–</a:t>
            </a:r>
            <a:fld id="{038B3CA7-42C0-4034-8ECB-182B923D6494}" type="slidenum">
              <a:rPr lang="en-US" smtClean="0">
                <a:cs typeface="+mn-cs"/>
              </a:rPr>
              <a:pPr>
                <a:defRPr/>
              </a:pPr>
              <a:t>‹#›</a:t>
            </a:fld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8915084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5–</a:t>
            </a:r>
            <a:fld id="{3C4B1678-29E9-406B-8611-C10563271ED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1502976001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5–</a:t>
            </a:r>
            <a:fld id="{608A71E4-0633-429D-A95B-42C1309D7D5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3387623129"/>
      </p:ext>
    </p:extLst>
  </p:cSld>
  <p:clrMapOvr>
    <a:masterClrMapping/>
  </p:clrMapOvr>
  <p:transition xmlns:p14="http://schemas.microsoft.com/office/powerpoint/2010/main" spd="slow">
    <p:cut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5–</a:t>
            </a:r>
            <a:fld id="{53BD7F2C-DE99-43C2-AD0B-C54122E62F8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1721271708"/>
      </p:ext>
    </p:extLst>
  </p:cSld>
  <p:clrMapOvr>
    <a:masterClrMapping/>
  </p:clrMapOvr>
  <p:transition xmlns:p14="http://schemas.microsoft.com/office/powerpoint/2010/main" spd="slow">
    <p:cut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5–</a:t>
            </a:r>
            <a:fld id="{619D3C09-192B-497A-BD7F-4DD079B9FAD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3280941624"/>
      </p:ext>
    </p:extLst>
  </p:cSld>
  <p:clrMapOvr>
    <a:masterClrMapping/>
  </p:clrMapOvr>
  <p:transition xmlns:p14="http://schemas.microsoft.com/office/powerpoint/2010/main" spd="slow">
    <p:cut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5–</a:t>
            </a:r>
            <a:fld id="{301FBD55-E52D-4865-A8B7-C6CF05391A2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1764687234"/>
      </p:ext>
    </p:extLst>
  </p:cSld>
  <p:clrMapOvr>
    <a:masterClrMapping/>
  </p:clrMapOvr>
  <p:transition xmlns:p14="http://schemas.microsoft.com/office/powerpoint/2010/main" spd="slow">
    <p:cut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rnObj_1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457245" y="390525"/>
            <a:ext cx="8254319" cy="523220"/>
          </a:xfrm>
        </p:spPr>
        <p:txBody>
          <a:bodyPr/>
          <a:lstStyle>
            <a:lvl1pPr>
              <a:defRPr sz="2800" i="1">
                <a:solidFill>
                  <a:schemeClr val="accent2">
                    <a:lumMod val="40000"/>
                    <a:lumOff val="60000"/>
                  </a:schemeClr>
                </a:solidFill>
                <a:effectLst/>
              </a:defRPr>
            </a:lvl1pPr>
          </a:lstStyle>
          <a:p>
            <a:r>
              <a:rPr lang="en-US" dirty="0" smtClean="0"/>
              <a:t>After studying this chapter, you should be able to…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14350" y="1050925"/>
            <a:ext cx="8102600" cy="5303838"/>
          </a:xfrm>
          <a:effectLst/>
        </p:spPr>
        <p:txBody>
          <a:bodyPr/>
          <a:lstStyle>
            <a:lvl1pPr marL="514350" indent="-514350">
              <a:buClr>
                <a:schemeClr val="accent6">
                  <a:lumMod val="60000"/>
                  <a:lumOff val="40000"/>
                </a:schemeClr>
              </a:buClr>
              <a:buFont typeface="+mj-lt"/>
              <a:buAutoNum type="arabicPeriod"/>
              <a:defRPr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798512" indent="-457200">
              <a:buFont typeface="+mj-lt"/>
              <a:buAutoNum type="arabicPeriod"/>
              <a:defRPr>
                <a:solidFill>
                  <a:schemeClr val="bg1"/>
                </a:solidFill>
                <a:effectLst/>
              </a:defRPr>
            </a:lvl2pPr>
            <a:lvl3pPr marL="1196975" indent="-457200">
              <a:buFont typeface="+mj-lt"/>
              <a:buAutoNum type="arabicPeriod"/>
              <a:defRPr>
                <a:solidFill>
                  <a:schemeClr val="bg1"/>
                </a:solidFill>
                <a:effectLst/>
              </a:defRPr>
            </a:lvl3pPr>
            <a:lvl4pPr marL="1546225" indent="-457200">
              <a:buFont typeface="+mj-lt"/>
              <a:buAutoNum type="arabicPeriod"/>
              <a:defRPr>
                <a:solidFill>
                  <a:schemeClr val="bg1"/>
                </a:solidFill>
                <a:effectLst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5–</a:t>
            </a:r>
            <a:fld id="{E617E61D-7BA2-403D-835E-84405F55A6A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7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>
          <a:xfrm rot="16200000">
            <a:off x="7843230" y="5173449"/>
            <a:ext cx="183736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b="1" dirty="0" smtClean="0">
                <a:solidFill>
                  <a:schemeClr val="bg1"/>
                </a:solidFill>
              </a:rPr>
              <a:t>© iStockphoto.com/Dan Bachman</a:t>
            </a:r>
            <a:endParaRPr lang="en-US" sz="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530077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3366"/>
              </a:buClr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5–</a:t>
            </a:r>
            <a:fld id="{3A4B463A-2C18-4BB4-9F42-077004D405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2552113998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875" y="390525"/>
            <a:ext cx="8077200" cy="646986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 algn="ctr"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1234463"/>
            <a:ext cx="8102600" cy="5120299"/>
          </a:xfrm>
        </p:spPr>
        <p:txBody>
          <a:bodyPr/>
          <a:lstStyle>
            <a:lvl1pPr>
              <a:spcBef>
                <a:spcPts val="1200"/>
              </a:spcBef>
              <a:buClr>
                <a:srgbClr val="003366"/>
              </a:buClr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5–</a:t>
            </a:r>
            <a:fld id="{3A4B463A-2C18-4BB4-9F42-077004D405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1861329581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line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875" y="390525"/>
            <a:ext cx="8077200" cy="107721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1600219"/>
            <a:ext cx="8102600" cy="4754543"/>
          </a:xfrm>
        </p:spPr>
        <p:txBody>
          <a:bodyPr/>
          <a:lstStyle>
            <a:lvl1pPr>
              <a:buClr>
                <a:srgbClr val="003366"/>
              </a:buClr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5–</a:t>
            </a:r>
            <a:fld id="{8CB2D540-898D-4F4E-8AAF-589A9BEE1A8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2774629740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1050925"/>
            <a:ext cx="3975100" cy="5303838"/>
          </a:xfrm>
        </p:spPr>
        <p:txBody>
          <a:bodyPr/>
          <a:lstStyle>
            <a:lvl1pPr>
              <a:buClr>
                <a:srgbClr val="002060"/>
              </a:buCl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050925"/>
            <a:ext cx="3975100" cy="5303838"/>
          </a:xfrm>
        </p:spPr>
        <p:txBody>
          <a:bodyPr/>
          <a:lstStyle>
            <a:lvl1pPr>
              <a:buClr>
                <a:srgbClr val="003366"/>
              </a:buCl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5–</a:t>
            </a:r>
            <a:fld id="{E234D081-949E-4C82-8E41-6648421D43B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283062670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xhibit0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5–</a:t>
            </a:r>
            <a:fld id="{6368B20B-D7E6-4343-B43B-AB691CEBCDC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748836580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xihibit0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 userDrawn="1"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5–</a:t>
            </a:r>
            <a:fld id="{C1AE3EE5-2EAE-4B80-BCFF-142EB11EA0D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2102776146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KeyTer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1050925"/>
            <a:ext cx="3975100" cy="5303838"/>
          </a:xfrm>
        </p:spPr>
        <p:txBody>
          <a:bodyPr/>
          <a:lstStyle>
            <a:lvl1pPr>
              <a:buClrTx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sz="2400">
                <a:solidFill>
                  <a:srgbClr val="996633"/>
                </a:solidFill>
              </a:defRPr>
            </a:lvl2pPr>
            <a:lvl3pPr>
              <a:defRPr sz="2000">
                <a:solidFill>
                  <a:srgbClr val="996633"/>
                </a:solidFill>
              </a:defRPr>
            </a:lvl3pPr>
            <a:lvl4pPr>
              <a:defRPr sz="1800">
                <a:solidFill>
                  <a:srgbClr val="996633"/>
                </a:solidFill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050925"/>
            <a:ext cx="3975100" cy="5303838"/>
          </a:xfrm>
        </p:spPr>
        <p:txBody>
          <a:bodyPr/>
          <a:lstStyle>
            <a:lvl1pPr>
              <a:buClrTx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5–</a:t>
            </a:r>
            <a:fld id="{C20A81ED-8C36-40C6-B4DF-24F1B7BA4DB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2" name="Rounded Rectangle 1"/>
          <p:cNvSpPr/>
          <p:nvPr userDrawn="1"/>
        </p:nvSpPr>
        <p:spPr bwMode="auto">
          <a:xfrm>
            <a:off x="457245" y="411513"/>
            <a:ext cx="8229509" cy="548634"/>
          </a:xfrm>
          <a:prstGeom prst="roundRect">
            <a:avLst>
              <a:gd name="adj" fmla="val 28295"/>
            </a:avLst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Key Terms</a:t>
            </a:r>
          </a:p>
        </p:txBody>
      </p:sp>
    </p:spTree>
    <p:extLst>
      <p:ext uri="{BB962C8B-B14F-4D97-AF65-F5344CB8AC3E}">
        <p14:creationId xmlns:p14="http://schemas.microsoft.com/office/powerpoint/2010/main" val="1989365804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 autoUpdateAnimBg="0">
        <p:tmplLst>
          <p:tmpl lvl="1">
            <p:tnLst>
              <p:par>
                <p:cTn xmlns:p14="http://schemas.microsoft.com/office/powerpoint/2010/main"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" grpId="0" build="p" bldLvl="3" autoUpdateAnimBg="0">
        <p:tmplLst>
          <p:tmpl lvl="1">
            <p:tnLst>
              <p:par>
                <p:cTn xmlns:p14="http://schemas.microsoft.com/office/powerpoint/2010/main"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blackWhite">
          <a:xfrm>
            <a:off x="523875" y="390525"/>
            <a:ext cx="807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66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EAEAEA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050925"/>
            <a:ext cx="8102600" cy="530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638" y="6354763"/>
            <a:ext cx="58515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59563" y="6354763"/>
            <a:ext cx="2209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800" b="1"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5–</a:t>
            </a:r>
            <a:fld id="{8874BA8D-9B1F-4A10-BB8E-E10AD0F91560}" type="slidenum">
              <a:rPr lang="en-US" smtClean="0">
                <a:cs typeface="+mn-cs"/>
              </a:rPr>
              <a:pPr>
                <a:defRPr/>
              </a:pPr>
              <a:t>‹#›</a:t>
            </a:fld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  <p:sldLayoutId id="2147483983" r:id="rId2"/>
    <p:sldLayoutId id="2147483978" r:id="rId3"/>
    <p:sldLayoutId id="2147483990" r:id="rId4"/>
    <p:sldLayoutId id="2147483979" r:id="rId5"/>
    <p:sldLayoutId id="2147483980" r:id="rId6"/>
    <p:sldLayoutId id="2147483984" r:id="rId7"/>
    <p:sldLayoutId id="2147483985" r:id="rId8"/>
    <p:sldLayoutId id="2147483981" r:id="rId9"/>
    <p:sldLayoutId id="2147483976" r:id="rId10"/>
    <p:sldLayoutId id="2147483982" r:id="rId11"/>
    <p:sldLayoutId id="2147483986" r:id="rId12"/>
    <p:sldLayoutId id="2147483987" r:id="rId13"/>
    <p:sldLayoutId id="2147483988" r:id="rId14"/>
    <p:sldLayoutId id="2147483989" r:id="rId15"/>
  </p:sldLayoutIdLst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bldLvl="3" autoUpdateAnimBg="0">
        <p:tmplLst>
          <p:tmpl lvl="1">
            <p:tnLst>
              <p:par>
                <p:cTn xmlns:p14="http://schemas.microsoft.com/office/powerpoint/2010/main"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07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07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07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07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07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3200" dirty="0">
          <a:solidFill>
            <a:srgbClr val="990033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990033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990033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990033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990033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222250" indent="-222250" algn="l" rtl="0" eaLnBrk="0" fontAlgn="base" hangingPunct="0">
        <a:spcBef>
          <a:spcPct val="20000"/>
        </a:spcBef>
        <a:spcAft>
          <a:spcPct val="0"/>
        </a:spcAft>
        <a:buClr>
          <a:srgbClr val="003366"/>
        </a:buClr>
        <a:buChar char="•"/>
        <a:defRPr lang="en-US" sz="2800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625475" indent="-284163" algn="l" rtl="0" eaLnBrk="0" fontAlgn="base" hangingPunct="0">
        <a:spcBef>
          <a:spcPct val="20000"/>
        </a:spcBef>
        <a:spcAft>
          <a:spcPct val="0"/>
        </a:spcAft>
        <a:buClr>
          <a:srgbClr val="336699"/>
        </a:buClr>
        <a:buSzPct val="90000"/>
        <a:buFont typeface="Wingdings" pitchFamily="2" charset="2"/>
        <a:buChar char="Ø"/>
        <a:defRPr lang="en-US" sz="2400">
          <a:solidFill>
            <a:srgbClr val="00808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974725" indent="-23495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75000"/>
        <a:buFont typeface="Wingdings" pitchFamily="2" charset="2"/>
        <a:buChar char="v"/>
        <a:defRPr lang="en-US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311275" indent="-2222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lang="en-US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1657350" indent="-173038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 lang="en-US" sz="1600">
          <a:solidFill>
            <a:srgbClr val="9933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114550" indent="-173038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1600">
          <a:solidFill>
            <a:srgbClr val="9933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571750" indent="-173038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1600">
          <a:solidFill>
            <a:srgbClr val="9933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028950" indent="-173038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1600">
          <a:solidFill>
            <a:srgbClr val="9933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486150" indent="-173038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1600">
          <a:solidFill>
            <a:srgbClr val="9933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7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8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9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5474" name="Rectangle 2" descr="A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Family Business Momentum</a:t>
            </a:r>
            <a:endParaRPr lang="en-US"/>
          </a:p>
        </p:txBody>
      </p:sp>
      <p:sp>
        <p:nvSpPr>
          <p:cNvPr id="20254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/>
              <a:t>The Founder’s Imprint on the Culture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The founder’s core values become a transmitted part of the culture (for better or worse).</a:t>
            </a:r>
          </a:p>
          <a:p>
            <a:pPr>
              <a:spcBef>
                <a:spcPts val="600"/>
              </a:spcBef>
            </a:pPr>
            <a:r>
              <a:rPr lang="en-US" dirty="0"/>
              <a:t>Family </a:t>
            </a:r>
            <a:r>
              <a:rPr lang="en-US" dirty="0" smtClean="0"/>
              <a:t>Business’ </a:t>
            </a:r>
            <a:r>
              <a:rPr lang="en-US" dirty="0"/>
              <a:t>Organizational </a:t>
            </a:r>
            <a:r>
              <a:rPr lang="en-US" dirty="0" smtClean="0"/>
              <a:t>Culture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Cultural Values</a:t>
            </a:r>
          </a:p>
          <a:p>
            <a:pPr lvl="2">
              <a:spcBef>
                <a:spcPts val="600"/>
              </a:spcBef>
            </a:pPr>
            <a:r>
              <a:rPr lang="en-US" dirty="0" smtClean="0"/>
              <a:t>Mutual respect</a:t>
            </a:r>
          </a:p>
          <a:p>
            <a:pPr lvl="2">
              <a:spcBef>
                <a:spcPts val="600"/>
              </a:spcBef>
            </a:pPr>
            <a:r>
              <a:rPr lang="en-US" dirty="0" smtClean="0"/>
              <a:t>Integrity</a:t>
            </a:r>
          </a:p>
          <a:p>
            <a:pPr lvl="2">
              <a:spcBef>
                <a:spcPts val="600"/>
              </a:spcBef>
            </a:pPr>
            <a:r>
              <a:rPr lang="en-US" dirty="0" smtClean="0"/>
              <a:t>Wise use of resources</a:t>
            </a:r>
          </a:p>
          <a:p>
            <a:pPr lvl="2">
              <a:spcBef>
                <a:spcPts val="600"/>
              </a:spcBef>
            </a:pPr>
            <a:r>
              <a:rPr lang="en-US" dirty="0" smtClean="0"/>
              <a:t>Personal responsibility</a:t>
            </a:r>
          </a:p>
          <a:p>
            <a:pPr lvl="2">
              <a:spcBef>
                <a:spcPts val="600"/>
              </a:spcBef>
            </a:pPr>
            <a:r>
              <a:rPr lang="en-US" dirty="0" smtClean="0"/>
              <a:t>“Fun”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5–</a:t>
            </a:r>
            <a:fld id="{5BD5614A-CD2D-4BC1-901D-B9B76998784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pic>
        <p:nvPicPr>
          <p:cNvPr id="2025476" name="Picture 4" descr="bs02084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5625" y="4070350"/>
            <a:ext cx="2959100" cy="219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6678361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5–</a:t>
            </a:r>
            <a:fld id="{6368B20B-D7E6-4343-B43B-AB691CEBCDC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4" name="Text Box 3" descr="SecGrnbkg03"/>
          <p:cNvSpPr txBox="1">
            <a:spLocks noChangeArrowheads="1"/>
          </p:cNvSpPr>
          <p:nvPr/>
        </p:nvSpPr>
        <p:spPr bwMode="blackWhite">
          <a:xfrm>
            <a:off x="731563" y="334142"/>
            <a:ext cx="20116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  <a:cs typeface="Tahoma" pitchFamily="34" charset="0"/>
              </a:rPr>
              <a:t>EXHIBIT </a:t>
            </a:r>
            <a:r>
              <a:rPr 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  <a:cs typeface="Tahoma" pitchFamily="34" charset="0"/>
              </a:rPr>
              <a:t>5.3</a:t>
            </a:r>
            <a:endParaRPr lang="en-US" sz="2400" dirty="0">
              <a:solidFill>
                <a:schemeClr val="accent6">
                  <a:lumMod val="40000"/>
                  <a:lumOff val="60000"/>
                </a:schemeClr>
              </a:solidFill>
              <a:cs typeface="Tahoma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796385" y="390247"/>
            <a:ext cx="576065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292929"/>
                </a:solidFill>
                <a:latin typeface="+mn-lt"/>
                <a:cs typeface="Tahoma" pitchFamily="34" charset="0"/>
              </a:rPr>
              <a:t>Commitment to the Family Business</a:t>
            </a:r>
            <a:endParaRPr lang="en-US" sz="1800" b="1" dirty="0" smtClean="0">
              <a:solidFill>
                <a:srgbClr val="292929"/>
              </a:solidFill>
              <a:latin typeface="+mn-lt"/>
              <a:cs typeface="Tahoma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75" y="1118206"/>
            <a:ext cx="5810250" cy="496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3337660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Fear of Commitment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400" dirty="0" smtClean="0">
                <a:solidFill>
                  <a:srgbClr val="FF0000"/>
                </a:solidFill>
              </a:rPr>
              <a:t>Fear </a:t>
            </a:r>
            <a:r>
              <a:rPr lang="en-US" sz="2400" dirty="0">
                <a:solidFill>
                  <a:srgbClr val="FF0000"/>
                </a:solidFill>
              </a:rPr>
              <a:t>of failure. </a:t>
            </a:r>
            <a:r>
              <a:rPr lang="en-US" sz="2400" i="1" dirty="0"/>
              <a:t>If I really take ownership of my life, I might fail</a:t>
            </a:r>
            <a:r>
              <a:rPr lang="en-US" sz="2400" i="1" dirty="0" smtClean="0"/>
              <a:t>.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400" dirty="0" smtClean="0">
                <a:solidFill>
                  <a:srgbClr val="FF0000"/>
                </a:solidFill>
              </a:rPr>
              <a:t>Fear </a:t>
            </a:r>
            <a:r>
              <a:rPr lang="en-US" sz="2400" dirty="0">
                <a:solidFill>
                  <a:srgbClr val="FF0000"/>
                </a:solidFill>
              </a:rPr>
              <a:t>of success. </a:t>
            </a:r>
            <a:r>
              <a:rPr lang="en-US" sz="2400" i="1" dirty="0"/>
              <a:t>If I succeed, then others will expect more of me in the future</a:t>
            </a:r>
            <a:r>
              <a:rPr lang="en-US" sz="2400" i="1" dirty="0" smtClean="0"/>
              <a:t>.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400" dirty="0" smtClean="0">
                <a:solidFill>
                  <a:srgbClr val="FF0000"/>
                </a:solidFill>
              </a:rPr>
              <a:t>Fear </a:t>
            </a:r>
            <a:r>
              <a:rPr lang="en-US" sz="2400" dirty="0">
                <a:solidFill>
                  <a:srgbClr val="FF0000"/>
                </a:solidFill>
              </a:rPr>
              <a:t>of commitment. </a:t>
            </a:r>
            <a:r>
              <a:rPr lang="en-US" sz="2400" i="1" dirty="0"/>
              <a:t>If I never really try, then I will never really fail</a:t>
            </a:r>
            <a:r>
              <a:rPr lang="en-US" sz="2400" i="1" dirty="0" smtClean="0"/>
              <a:t>.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400" dirty="0" smtClean="0">
                <a:solidFill>
                  <a:srgbClr val="FF0000"/>
                </a:solidFill>
              </a:rPr>
              <a:t>Fear </a:t>
            </a:r>
            <a:r>
              <a:rPr lang="en-US" sz="2400" dirty="0">
                <a:solidFill>
                  <a:srgbClr val="FF0000"/>
                </a:solidFill>
              </a:rPr>
              <a:t>of disappointing </a:t>
            </a:r>
            <a:r>
              <a:rPr lang="en-US" sz="2400" dirty="0" smtClean="0">
                <a:solidFill>
                  <a:srgbClr val="FF0000"/>
                </a:solidFill>
              </a:rPr>
              <a:t>parents</a:t>
            </a:r>
            <a:r>
              <a:rPr lang="en-US" sz="2400" dirty="0"/>
              <a:t>. </a:t>
            </a:r>
            <a:r>
              <a:rPr lang="en-US" sz="2400" i="1" dirty="0"/>
              <a:t>It would break </a:t>
            </a:r>
            <a:r>
              <a:rPr lang="en-US" sz="2400" i="1" dirty="0" smtClean="0"/>
              <a:t>their hearts </a:t>
            </a:r>
            <a:r>
              <a:rPr lang="en-US" sz="2400" i="1" dirty="0"/>
              <a:t>if I worked </a:t>
            </a:r>
            <a:r>
              <a:rPr lang="en-US" sz="2400" i="1" dirty="0" smtClean="0"/>
              <a:t>for another </a:t>
            </a:r>
            <a:r>
              <a:rPr lang="en-US" sz="2400" i="1" dirty="0"/>
              <a:t>company instead of the family business</a:t>
            </a:r>
            <a:r>
              <a:rPr lang="en-US" sz="2400" i="1" dirty="0" smtClean="0"/>
              <a:t>.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400" dirty="0" smtClean="0">
                <a:solidFill>
                  <a:srgbClr val="FF0000"/>
                </a:solidFill>
              </a:rPr>
              <a:t>Fear </a:t>
            </a:r>
            <a:r>
              <a:rPr lang="en-US" sz="2400" dirty="0">
                <a:solidFill>
                  <a:srgbClr val="FF0000"/>
                </a:solidFill>
              </a:rPr>
              <a:t>of disappointing others. </a:t>
            </a:r>
            <a:r>
              <a:rPr lang="en-US" sz="2400" i="1" dirty="0"/>
              <a:t>If I don’t </a:t>
            </a:r>
            <a:r>
              <a:rPr lang="en-US" sz="2400" i="1" dirty="0" smtClean="0"/>
              <a:t>follow </a:t>
            </a:r>
            <a:r>
              <a:rPr lang="en-US" sz="2400" i="1" dirty="0"/>
              <a:t>my </a:t>
            </a:r>
            <a:r>
              <a:rPr lang="en-US" sz="2400" i="1" dirty="0" smtClean="0"/>
              <a:t>friends, </a:t>
            </a:r>
            <a:r>
              <a:rPr lang="en-US" sz="2400" i="1" dirty="0"/>
              <a:t>I might lose their friendship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5–</a:t>
            </a:r>
            <a:fld id="{3A4B463A-2C18-4BB4-9F42-077004D4055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271903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Commitment Through Unity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Family Unity</a:t>
            </a:r>
            <a:endParaRPr lang="en-US" dirty="0"/>
          </a:p>
          <a:p>
            <a:pPr lvl="1">
              <a:spcBef>
                <a:spcPts val="1200"/>
              </a:spcBef>
            </a:pPr>
            <a:r>
              <a:rPr lang="en-US" dirty="0" smtClean="0"/>
              <a:t>Is the oneness </a:t>
            </a:r>
            <a:r>
              <a:rPr lang="en-US" dirty="0"/>
              <a:t>of mind, feeling</a:t>
            </a:r>
            <a:r>
              <a:rPr lang="en-US" dirty="0" smtClean="0"/>
              <a:t>, and </a:t>
            </a:r>
            <a:r>
              <a:rPr lang="en-US" dirty="0"/>
              <a:t>action among </a:t>
            </a:r>
            <a:r>
              <a:rPr lang="en-US" dirty="0" smtClean="0"/>
              <a:t>family members.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Is critical to family business </a:t>
            </a:r>
            <a:r>
              <a:rPr lang="en-US" dirty="0" smtClean="0"/>
              <a:t>success.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Is reflected in the feelings of family members being completely </a:t>
            </a:r>
            <a:r>
              <a:rPr lang="en-US" dirty="0"/>
              <a:t>or very unified as an </a:t>
            </a:r>
            <a:r>
              <a:rPr lang="en-US" dirty="0" smtClean="0"/>
              <a:t>ownership group.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Is significantly associated with the firm’s past growth and expectations for its future growth.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Makes owner families more </a:t>
            </a:r>
            <a:r>
              <a:rPr lang="en-US" dirty="0"/>
              <a:t>likely to share their values with customers and </a:t>
            </a:r>
            <a:r>
              <a:rPr lang="en-US" dirty="0" smtClean="0"/>
              <a:t>employees.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5–</a:t>
            </a:r>
            <a:fld id="{3A4B463A-2C18-4BB4-9F42-077004D40555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374477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1622" name="Rectangle 6" descr="A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Roles and Relationships</a:t>
            </a:r>
            <a:endParaRPr lang="en-US" dirty="0"/>
          </a:p>
        </p:txBody>
      </p:sp>
      <p:sp>
        <p:nvSpPr>
          <p:cNvPr id="2031623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Co-</a:t>
            </a:r>
            <a:r>
              <a:rPr lang="en-US" dirty="0" err="1" smtClean="0"/>
              <a:t>Preneurs</a:t>
            </a:r>
            <a:r>
              <a:rPr lang="en-US" dirty="0" smtClean="0"/>
              <a:t> (Husband–Wife Teams)</a:t>
            </a:r>
          </a:p>
          <a:p>
            <a:pPr lvl="1"/>
            <a:r>
              <a:rPr lang="en-US" dirty="0" smtClean="0"/>
              <a:t>Opportunity to share more in each other’s lives</a:t>
            </a:r>
          </a:p>
          <a:p>
            <a:pPr lvl="1"/>
            <a:r>
              <a:rPr lang="en-US" dirty="0" smtClean="0"/>
              <a:t>Business differences interfere with family life</a:t>
            </a:r>
          </a:p>
          <a:p>
            <a:pPr lvl="1"/>
            <a:r>
              <a:rPr lang="en-US" dirty="0" smtClean="0"/>
              <a:t>Work doesn’t leave time for family life</a:t>
            </a:r>
          </a:p>
          <a:p>
            <a:pPr lvl="1"/>
            <a:r>
              <a:rPr lang="en-US" dirty="0" smtClean="0"/>
              <a:t>Sharing family responsibilities eases the load</a:t>
            </a:r>
          </a:p>
          <a:p>
            <a:r>
              <a:rPr lang="en-US" dirty="0" smtClean="0"/>
              <a:t>Sons and Daughters</a:t>
            </a:r>
          </a:p>
          <a:p>
            <a:pPr lvl="1"/>
            <a:r>
              <a:rPr lang="en-US" dirty="0" smtClean="0"/>
              <a:t>Personal preferences different from the business</a:t>
            </a:r>
          </a:p>
          <a:p>
            <a:pPr lvl="1"/>
            <a:r>
              <a:rPr lang="en-US" dirty="0" smtClean="0"/>
              <a:t>Personal qualifications insufficient to assume role in business</a:t>
            </a:r>
          </a:p>
          <a:p>
            <a:pPr lvl="1"/>
            <a:r>
              <a:rPr lang="en-US" dirty="0" smtClean="0"/>
              <a:t>Desire for personal freedom to choose another career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5–</a:t>
            </a:r>
            <a:fld id="{47B847F7-B295-4547-86A0-858CD1A3FDA7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414967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9572" name="Rectangle 4" descr="A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Roles and Relationships (</a:t>
            </a:r>
            <a:r>
              <a:rPr lang="en-US" dirty="0"/>
              <a:t>cont’d)</a:t>
            </a:r>
          </a:p>
        </p:txBody>
      </p:sp>
      <p:sp>
        <p:nvSpPr>
          <p:cNvPr id="2029573" name="Rectangle 5"/>
          <p:cNvSpPr>
            <a:spLocks noGrp="1" noChangeArrowheads="1"/>
          </p:cNvSpPr>
          <p:nvPr>
            <p:ph idx="1"/>
          </p:nvPr>
        </p:nvSpPr>
        <p:spPr>
          <a:xfrm>
            <a:off x="514351" y="1234463"/>
            <a:ext cx="7349454" cy="5120299"/>
          </a:xfrm>
        </p:spPr>
        <p:txBody>
          <a:bodyPr/>
          <a:lstStyle/>
          <a:p>
            <a:r>
              <a:rPr lang="en-US" sz="2400" dirty="0" smtClean="0"/>
              <a:t>Parental Concerns in Passing the Business On:</a:t>
            </a:r>
          </a:p>
          <a:p>
            <a:pPr lvl="1"/>
            <a:r>
              <a:rPr lang="en-US" sz="2000" dirty="0" smtClean="0"/>
              <a:t>Does my child possess the temperament and ability necessary for business leadership?</a:t>
            </a:r>
          </a:p>
          <a:p>
            <a:pPr lvl="1"/>
            <a:r>
              <a:rPr lang="en-US" sz="2000" dirty="0" smtClean="0"/>
              <a:t>How do I motivate my child’s interest in the business?</a:t>
            </a:r>
          </a:p>
          <a:p>
            <a:pPr lvl="1"/>
            <a:r>
              <a:rPr lang="en-US" sz="2000" dirty="0" smtClean="0"/>
              <a:t>What type of education and expertise will be most helpful in preparing my child for leadership?</a:t>
            </a:r>
          </a:p>
          <a:p>
            <a:pPr lvl="1"/>
            <a:r>
              <a:rPr lang="en-US" sz="2000" dirty="0" smtClean="0"/>
              <a:t>What timetable should I follow with my child?</a:t>
            </a:r>
          </a:p>
          <a:p>
            <a:pPr lvl="1"/>
            <a:r>
              <a:rPr lang="en-US" sz="2000" dirty="0" smtClean="0"/>
              <a:t>How can I avoid favoritism in managing and developing my child for a leadership role?</a:t>
            </a:r>
          </a:p>
          <a:p>
            <a:pPr lvl="1"/>
            <a:r>
              <a:rPr lang="en-US" sz="2000" dirty="0" smtClean="0"/>
              <a:t>Is sibling rivalry a problem, and can it be avoided?</a:t>
            </a:r>
          </a:p>
          <a:p>
            <a:pPr lvl="1"/>
            <a:r>
              <a:rPr lang="en-US" sz="2000" dirty="0" smtClean="0"/>
              <a:t>How can I prevent the business relationship from damaging or destroying the parent–child relationship?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5–</a:t>
            </a:r>
            <a:fld id="{335844B2-2FA0-419B-A18F-91707FF26128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14371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3669" name="Rectangle 5" descr="A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Family Roles and Relationships (cont’d)</a:t>
            </a:r>
            <a:endParaRPr lang="en-US"/>
          </a:p>
        </p:txBody>
      </p:sp>
      <p:sp>
        <p:nvSpPr>
          <p:cNvPr id="2033670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Sibling Cooperation, Sibling Rivalry</a:t>
            </a:r>
          </a:p>
          <a:p>
            <a:pPr lvl="1"/>
            <a:r>
              <a:rPr lang="en-US" i="1" dirty="0" smtClean="0"/>
              <a:t>Best case: </a:t>
            </a:r>
            <a:r>
              <a:rPr lang="en-US" dirty="0" smtClean="0"/>
              <a:t>siblings work as a team, each contributing services according to his or her abilities.</a:t>
            </a:r>
          </a:p>
          <a:p>
            <a:pPr lvl="1"/>
            <a:r>
              <a:rPr lang="en-US" i="1" dirty="0" smtClean="0"/>
              <a:t>Worst case: </a:t>
            </a:r>
            <a:r>
              <a:rPr lang="en-US" dirty="0" smtClean="0"/>
              <a:t>siblings compete as rivals and disagree about their business roles.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5–</a:t>
            </a:r>
            <a:fld id="{4843422C-4E44-4AB5-9B4E-D40EC23E5163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pic>
        <p:nvPicPr>
          <p:cNvPr id="2033668" name="Picture 4" descr="bd20167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7363" y="3416300"/>
            <a:ext cx="4044950" cy="2840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2039946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5717" name="Rectangle 5" descr="A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Roles and Relationships (cont’d)</a:t>
            </a:r>
            <a:endParaRPr lang="en-US" dirty="0"/>
          </a:p>
        </p:txBody>
      </p:sp>
      <p:sp>
        <p:nvSpPr>
          <p:cNvPr id="2035718" name="Rectangle 6"/>
          <p:cNvSpPr>
            <a:spLocks noGrp="1" noChangeArrowheads="1"/>
          </p:cNvSpPr>
          <p:nvPr>
            <p:ph idx="1"/>
          </p:nvPr>
        </p:nvSpPr>
        <p:spPr>
          <a:xfrm>
            <a:off x="514350" y="1234463"/>
            <a:ext cx="7075137" cy="5120299"/>
          </a:xfrm>
        </p:spPr>
        <p:txBody>
          <a:bodyPr/>
          <a:lstStyle/>
          <a:p>
            <a:r>
              <a:rPr lang="en-US" dirty="0" smtClean="0"/>
              <a:t>In-laws In and Out of the Business</a:t>
            </a:r>
          </a:p>
          <a:p>
            <a:pPr lvl="1"/>
            <a:r>
              <a:rPr lang="en-US" dirty="0" smtClean="0"/>
              <a:t>Disagreements about how to treat and reward in-laws and family members/children</a:t>
            </a:r>
          </a:p>
          <a:p>
            <a:pPr lvl="2"/>
            <a:r>
              <a:rPr lang="en-US" dirty="0" smtClean="0"/>
              <a:t>Assign to different branches or </a:t>
            </a:r>
            <a:br>
              <a:rPr lang="en-US" dirty="0" smtClean="0"/>
            </a:br>
            <a:r>
              <a:rPr lang="en-US" dirty="0" smtClean="0"/>
              <a:t>to different business roles</a:t>
            </a:r>
          </a:p>
          <a:p>
            <a:r>
              <a:rPr lang="en-US" dirty="0" smtClean="0"/>
              <a:t>The Entrepreneur’s Spouse</a:t>
            </a:r>
          </a:p>
          <a:p>
            <a:pPr lvl="1"/>
            <a:r>
              <a:rPr lang="en-US" dirty="0" smtClean="0"/>
              <a:t>Communication between </a:t>
            </a:r>
            <a:br>
              <a:rPr lang="en-US" dirty="0" smtClean="0"/>
            </a:br>
            <a:r>
              <a:rPr lang="en-US" dirty="0" smtClean="0"/>
              <a:t>entrepreneur and spouse is </a:t>
            </a:r>
            <a:br>
              <a:rPr lang="en-US" dirty="0" smtClean="0"/>
            </a:br>
            <a:r>
              <a:rPr lang="en-US" dirty="0" smtClean="0"/>
              <a:t>critical for their performance </a:t>
            </a:r>
            <a:br>
              <a:rPr lang="en-US" dirty="0" smtClean="0"/>
            </a:br>
            <a:r>
              <a:rPr lang="en-US" dirty="0" smtClean="0"/>
              <a:t>as an effective team for both </a:t>
            </a:r>
            <a:br>
              <a:rPr lang="en-US" dirty="0" smtClean="0"/>
            </a:br>
            <a:r>
              <a:rPr lang="en-US" dirty="0" smtClean="0"/>
              <a:t>the business and the family.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5–</a:t>
            </a:r>
            <a:fld id="{C5DDA16E-8930-4BAC-802A-C224C990095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pic>
        <p:nvPicPr>
          <p:cNvPr id="2035716" name="Picture 4" descr="j028493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9788" y="2879725"/>
            <a:ext cx="2401887" cy="3200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63500" dir="3187806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0131936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5–</a:t>
            </a:r>
            <a:fld id="{6368B20B-D7E6-4343-B43B-AB691CEBCDC5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4" name="Text Box 3" descr="SecGrnbkg03"/>
          <p:cNvSpPr txBox="1">
            <a:spLocks noChangeArrowheads="1"/>
          </p:cNvSpPr>
          <p:nvPr/>
        </p:nvSpPr>
        <p:spPr bwMode="blackWhite">
          <a:xfrm>
            <a:off x="731563" y="334142"/>
            <a:ext cx="20116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  <a:cs typeface="Tahoma" pitchFamily="34" charset="0"/>
              </a:rPr>
              <a:t>EXHIBIT </a:t>
            </a:r>
            <a:r>
              <a:rPr 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  <a:cs typeface="Tahoma" pitchFamily="34" charset="0"/>
              </a:rPr>
              <a:t>5.4</a:t>
            </a:r>
            <a:endParaRPr lang="en-US" sz="2400" dirty="0">
              <a:solidFill>
                <a:schemeClr val="accent6">
                  <a:lumMod val="40000"/>
                  <a:lumOff val="60000"/>
                </a:schemeClr>
              </a:solidFill>
              <a:cs typeface="Tahoma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796385" y="390247"/>
            <a:ext cx="576065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292929"/>
                </a:solidFill>
                <a:latin typeface="+mn-lt"/>
                <a:cs typeface="Tahoma" pitchFamily="34" charset="0"/>
              </a:rPr>
              <a:t>Best Practices for Family Businesses</a:t>
            </a:r>
            <a:endParaRPr lang="en-US" sz="1800" b="1" dirty="0" smtClean="0">
              <a:solidFill>
                <a:srgbClr val="292929"/>
              </a:solidFill>
              <a:latin typeface="+mn-lt"/>
              <a:cs typeface="Tahom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45" y="1155412"/>
            <a:ext cx="822951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3363" indent="-233363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+mn-lt"/>
              </a:rPr>
              <a:t>Promote </a:t>
            </a:r>
            <a:r>
              <a:rPr lang="en-US" sz="2000" dirty="0">
                <a:latin typeface="+mn-lt"/>
              </a:rPr>
              <a:t>learning to stimulate new thinking and fresh strategic insights.</a:t>
            </a:r>
          </a:p>
          <a:p>
            <a:pPr marL="233363" indent="-233363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+mn-lt"/>
              </a:rPr>
              <a:t>Solicit </a:t>
            </a:r>
            <a:r>
              <a:rPr lang="en-US" sz="2000" dirty="0">
                <a:latin typeface="+mn-lt"/>
              </a:rPr>
              <a:t>ample input from outsiders to keep things in perspective.</a:t>
            </a:r>
          </a:p>
          <a:p>
            <a:pPr marL="233363" indent="-233363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+mn-lt"/>
              </a:rPr>
              <a:t>Establish </a:t>
            </a:r>
            <a:r>
              <a:rPr lang="en-US" sz="2000" dirty="0">
                <a:latin typeface="+mn-lt"/>
              </a:rPr>
              <a:t>channels for constructive communication and use them often.</a:t>
            </a:r>
          </a:p>
          <a:p>
            <a:pPr marL="233363" indent="-233363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+mn-lt"/>
              </a:rPr>
              <a:t>Build </a:t>
            </a:r>
            <a:r>
              <a:rPr lang="en-US" sz="2000" dirty="0">
                <a:latin typeface="+mn-lt"/>
              </a:rPr>
              <a:t>a culture that accepts continuous change.</a:t>
            </a:r>
          </a:p>
          <a:p>
            <a:pPr marL="233363" indent="-233363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+mn-lt"/>
              </a:rPr>
              <a:t>Promote </a:t>
            </a:r>
            <a:r>
              <a:rPr lang="en-US" sz="2000" dirty="0">
                <a:latin typeface="+mn-lt"/>
              </a:rPr>
              <a:t>family members only according to their skill levels.</a:t>
            </a:r>
          </a:p>
          <a:p>
            <a:pPr marL="233363" indent="-233363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+mn-lt"/>
              </a:rPr>
              <a:t>Attract </a:t>
            </a:r>
            <a:r>
              <a:rPr lang="en-US" sz="2000" dirty="0">
                <a:latin typeface="+mn-lt"/>
              </a:rPr>
              <a:t>and retain excellent nonfamily managers.</a:t>
            </a:r>
          </a:p>
          <a:p>
            <a:pPr marL="233363" indent="-233363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+mn-lt"/>
              </a:rPr>
              <a:t>Ensure </a:t>
            </a:r>
            <a:r>
              <a:rPr lang="en-US" sz="2000" dirty="0">
                <a:latin typeface="+mn-lt"/>
              </a:rPr>
              <a:t>fair compensation for all employees, including those outside the family.</a:t>
            </a:r>
          </a:p>
          <a:p>
            <a:pPr marL="233363" indent="-233363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+mn-lt"/>
              </a:rPr>
              <a:t>Establish </a:t>
            </a:r>
            <a:r>
              <a:rPr lang="en-US" sz="2000" dirty="0">
                <a:latin typeface="+mn-lt"/>
              </a:rPr>
              <a:t>a solid leadership succession plan.</a:t>
            </a:r>
          </a:p>
          <a:p>
            <a:pPr marL="233363" indent="-233363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+mn-lt"/>
              </a:rPr>
              <a:t>Exploit </a:t>
            </a:r>
            <a:r>
              <a:rPr lang="en-US" sz="2000" dirty="0">
                <a:latin typeface="+mn-lt"/>
              </a:rPr>
              <a:t>the unique advantages of family ownership.</a:t>
            </a:r>
            <a:endParaRPr 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98009972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9812" name="Rectangle 4" descr="Aheader01"/>
          <p:cNvSpPr>
            <a:spLocks noGrp="1" noChangeArrowheads="1"/>
          </p:cNvSpPr>
          <p:nvPr>
            <p:ph type="title"/>
          </p:nvPr>
        </p:nvSpPr>
        <p:spPr>
          <a:xfrm>
            <a:off x="523875" y="390525"/>
            <a:ext cx="8077200" cy="1191816"/>
          </a:xfrm>
        </p:spPr>
        <p:txBody>
          <a:bodyPr/>
          <a:lstStyle/>
          <a:p>
            <a:r>
              <a:rPr lang="en-US" dirty="0"/>
              <a:t>The Need for Good Governance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</a:t>
            </a:r>
            <a:r>
              <a:rPr lang="en-US" dirty="0"/>
              <a:t>the Family Firm</a:t>
            </a:r>
          </a:p>
        </p:txBody>
      </p:sp>
      <p:sp>
        <p:nvSpPr>
          <p:cNvPr id="2039813" name="Rectangle 5"/>
          <p:cNvSpPr>
            <a:spLocks noGrp="1" noChangeArrowheads="1"/>
          </p:cNvSpPr>
          <p:nvPr>
            <p:ph idx="1"/>
          </p:nvPr>
        </p:nvSpPr>
        <p:spPr>
          <a:xfrm>
            <a:off x="514350" y="1783098"/>
            <a:ext cx="8102600" cy="4571664"/>
          </a:xfrm>
        </p:spPr>
        <p:txBody>
          <a:bodyPr/>
          <a:lstStyle/>
          <a:p>
            <a:r>
              <a:rPr lang="en-US" dirty="0" smtClean="0"/>
              <a:t>Nonfamily Employees in a Family Firm</a:t>
            </a:r>
          </a:p>
          <a:p>
            <a:pPr lvl="1"/>
            <a:r>
              <a:rPr lang="en-US" dirty="0" smtClean="0"/>
              <a:t>Hazards:</a:t>
            </a:r>
          </a:p>
          <a:p>
            <a:pPr lvl="2"/>
            <a:r>
              <a:rPr lang="en-US" dirty="0" smtClean="0"/>
              <a:t>Competition with family members for advancement</a:t>
            </a:r>
          </a:p>
          <a:p>
            <a:pPr lvl="2"/>
            <a:r>
              <a:rPr lang="en-US" dirty="0" smtClean="0"/>
              <a:t>Getting caught in the crossfire and politics of family competition within the firm</a:t>
            </a:r>
          </a:p>
          <a:p>
            <a:pPr lvl="1"/>
            <a:r>
              <a:rPr lang="en-US" dirty="0" smtClean="0"/>
              <a:t>Solutions:</a:t>
            </a:r>
          </a:p>
          <a:p>
            <a:pPr lvl="2"/>
            <a:r>
              <a:rPr lang="en-US" dirty="0" smtClean="0"/>
              <a:t>Identify family-only reserved positions in advance.</a:t>
            </a:r>
          </a:p>
          <a:p>
            <a:pPr lvl="2"/>
            <a:r>
              <a:rPr lang="en-US" dirty="0" smtClean="0"/>
              <a:t>Treat both family and nonfamily employees fairly in matters of reward and promotion.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5–</a:t>
            </a:r>
            <a:fld id="{B85986B5-2262-4029-AEBE-E79EEFDF53F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183543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800" dirty="0" smtClean="0">
                <a:solidFill>
                  <a:schemeClr val="bg1"/>
                </a:solidFill>
              </a:rPr>
              <a:t>5–</a:t>
            </a:r>
            <a:fld id="{EA8076ED-835B-4C3F-B823-99A95FFB4CAC}" type="slidenum">
              <a:rPr lang="en-US" sz="800" smtClean="0">
                <a:solidFill>
                  <a:schemeClr val="bg1"/>
                </a:solidFill>
              </a:rPr>
              <a:pPr eaLnBrk="1" hangingPunct="1"/>
              <a:t>2</a:t>
            </a:fld>
            <a:endParaRPr lang="en-US" sz="800" dirty="0" smtClean="0">
              <a:solidFill>
                <a:schemeClr val="bg1"/>
              </a:solidFill>
            </a:endParaRPr>
          </a:p>
        </p:txBody>
      </p:sp>
      <p:sp>
        <p:nvSpPr>
          <p:cNvPr id="1536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700" dirty="0" smtClean="0">
                <a:solidFill>
                  <a:schemeClr val="bg1"/>
                </a:solidFill>
              </a:rPr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90525"/>
            <a:ext cx="8255000" cy="523220"/>
          </a:xfrm>
        </p:spPr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studying this chapter, you should be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able to…</a:t>
            </a:r>
            <a:endParaRPr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49679" y="960147"/>
            <a:ext cx="8251144" cy="4755489"/>
          </a:xfrm>
          <a:effectLst/>
        </p:spPr>
        <p:txBody>
          <a:bodyPr/>
          <a:lstStyle/>
          <a:p>
            <a:pPr marL="344488" indent="-344488">
              <a:spcBef>
                <a:spcPts val="1200"/>
              </a:spcBef>
              <a:defRPr/>
            </a:pPr>
            <a:r>
              <a:rPr lang="en-US" dirty="0" smtClean="0"/>
              <a:t>Define the terms </a:t>
            </a:r>
            <a:r>
              <a:rPr lang="en-US" i="1" dirty="0" smtClean="0"/>
              <a:t>family</a:t>
            </a:r>
            <a:r>
              <a:rPr lang="en-US" dirty="0" smtClean="0"/>
              <a:t> and </a:t>
            </a:r>
            <a:r>
              <a:rPr lang="en-US" i="1" dirty="0" smtClean="0"/>
              <a:t>family business</a:t>
            </a:r>
            <a:r>
              <a:rPr lang="en-US" dirty="0" smtClean="0"/>
              <a:t>.</a:t>
            </a:r>
          </a:p>
          <a:p>
            <a:pPr marL="344488" indent="-344488">
              <a:spcBef>
                <a:spcPts val="1200"/>
              </a:spcBef>
              <a:defRPr/>
            </a:pPr>
            <a:r>
              <a:rPr lang="en-US" dirty="0" smtClean="0"/>
              <a:t>Explain the forces that can keep a family </a:t>
            </a:r>
            <a:br>
              <a:rPr lang="en-US" dirty="0" smtClean="0"/>
            </a:br>
            <a:r>
              <a:rPr lang="en-US" dirty="0" smtClean="0"/>
              <a:t>business moving forward.</a:t>
            </a:r>
          </a:p>
          <a:p>
            <a:pPr marL="344488" indent="-344488">
              <a:spcBef>
                <a:spcPts val="1200"/>
              </a:spcBef>
              <a:defRPr/>
            </a:pPr>
            <a:r>
              <a:rPr lang="en-US" dirty="0" smtClean="0"/>
              <a:t>Describe </a:t>
            </a:r>
            <a:r>
              <a:rPr lang="en-US" dirty="0"/>
              <a:t>the complex roles and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relationships involved </a:t>
            </a:r>
            <a:r>
              <a:rPr lang="en-US" dirty="0"/>
              <a:t>in a family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business</a:t>
            </a:r>
            <a:r>
              <a:rPr lang="en-US" dirty="0"/>
              <a:t>.</a:t>
            </a:r>
          </a:p>
          <a:p>
            <a:pPr marL="344488" indent="-344488">
              <a:spcBef>
                <a:spcPts val="1200"/>
              </a:spcBef>
              <a:defRPr/>
            </a:pPr>
            <a:r>
              <a:rPr lang="en-US" dirty="0" smtClean="0"/>
              <a:t>Identify </a:t>
            </a:r>
            <a:r>
              <a:rPr lang="en-US" dirty="0"/>
              <a:t>management practices that </a:t>
            </a:r>
            <a:r>
              <a:rPr lang="en-US" dirty="0" smtClean="0"/>
              <a:t>enable </a:t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dirty="0"/>
              <a:t>family business to </a:t>
            </a:r>
            <a:r>
              <a:rPr lang="en-US" dirty="0" smtClean="0"/>
              <a:t>function effectively</a:t>
            </a:r>
            <a:r>
              <a:rPr lang="en-US" dirty="0"/>
              <a:t>.</a:t>
            </a:r>
          </a:p>
          <a:p>
            <a:pPr marL="344488" indent="-344488">
              <a:spcBef>
                <a:spcPts val="1200"/>
              </a:spcBef>
              <a:defRPr/>
            </a:pPr>
            <a:r>
              <a:rPr lang="en-US" dirty="0" smtClean="0"/>
              <a:t>Describe </a:t>
            </a:r>
            <a:r>
              <a:rPr lang="en-US" dirty="0"/>
              <a:t>the process of managerial succession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</a:t>
            </a:r>
            <a:r>
              <a:rPr lang="en-US" dirty="0"/>
              <a:t>a family business</a:t>
            </a:r>
          </a:p>
          <a:p>
            <a:pPr marL="344488" indent="-344488">
              <a:spcBef>
                <a:spcPts val="1200"/>
              </a:spcBef>
              <a:defRPr/>
            </a:pPr>
            <a:endParaRPr dirty="0"/>
          </a:p>
        </p:txBody>
      </p:sp>
    </p:spTree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1863" name="Rectangle 7" descr="Aheader01"/>
          <p:cNvSpPr>
            <a:spLocks noGrp="1" noChangeArrowheads="1"/>
          </p:cNvSpPr>
          <p:nvPr>
            <p:ph type="title"/>
          </p:nvPr>
        </p:nvSpPr>
        <p:spPr>
          <a:xfrm>
            <a:off x="523875" y="390525"/>
            <a:ext cx="8077200" cy="1191816"/>
          </a:xfrm>
          <a:prstGeom prst="round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EAEAEA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Need for Good Governance </a:t>
            </a:r>
            <a:b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Family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Firm (cont’d)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1864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514350" y="1874537"/>
            <a:ext cx="3783333" cy="4480225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Family Retreats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A gathering of family members, usually at a remote location, </a:t>
            </a:r>
            <a:br>
              <a:rPr lang="en-US" dirty="0" smtClean="0"/>
            </a:br>
            <a:r>
              <a:rPr lang="en-US" dirty="0" smtClean="0"/>
              <a:t>to discuss family business matters.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Use of an outside facilitator may be necessary.</a:t>
            </a:r>
            <a:endParaRPr lang="en-US" dirty="0"/>
          </a:p>
        </p:txBody>
      </p:sp>
      <p:sp>
        <p:nvSpPr>
          <p:cNvPr id="2041865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4114804" y="1874537"/>
            <a:ext cx="4480511" cy="4480225"/>
          </a:xfrm>
        </p:spPr>
        <p:txBody>
          <a:bodyPr/>
          <a:lstStyle/>
          <a:p>
            <a:r>
              <a:rPr lang="en-US" dirty="0" smtClean="0"/>
              <a:t>Guidelines</a:t>
            </a:r>
          </a:p>
          <a:p>
            <a:pPr marL="690563" lvl="1" indent="-350838">
              <a:spcBef>
                <a:spcPts val="600"/>
              </a:spcBef>
              <a:buSzPct val="100000"/>
              <a:buFont typeface="+mj-lt"/>
              <a:buAutoNum type="arabicPeriod"/>
            </a:pPr>
            <a:r>
              <a:rPr lang="en-US" sz="2000" dirty="0" smtClean="0"/>
              <a:t>Be </a:t>
            </a:r>
            <a:r>
              <a:rPr lang="en-US" sz="2000" dirty="0"/>
              <a:t>clear about the purpose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of </a:t>
            </a:r>
            <a:r>
              <a:rPr lang="en-US" sz="2000" dirty="0"/>
              <a:t>the retreat</a:t>
            </a:r>
            <a:r>
              <a:rPr lang="en-US" sz="2000" dirty="0" smtClean="0"/>
              <a:t>.</a:t>
            </a:r>
          </a:p>
          <a:p>
            <a:pPr marL="690563" lvl="1" indent="-350838">
              <a:spcBef>
                <a:spcPts val="600"/>
              </a:spcBef>
              <a:buSzPct val="100000"/>
              <a:buFont typeface="+mj-lt"/>
              <a:buAutoNum type="arabicPeriod"/>
            </a:pPr>
            <a:r>
              <a:rPr lang="en-US" sz="2000" dirty="0"/>
              <a:t>Set small, attainable </a:t>
            </a:r>
            <a:r>
              <a:rPr lang="en-US" sz="2000" dirty="0" smtClean="0"/>
              <a:t>goals.</a:t>
            </a:r>
          </a:p>
          <a:p>
            <a:pPr marL="690563" lvl="1" indent="-350838">
              <a:spcBef>
                <a:spcPts val="600"/>
              </a:spcBef>
              <a:buSzPct val="100000"/>
              <a:buFont typeface="+mj-lt"/>
              <a:buAutoNum type="arabicPeriod"/>
            </a:pPr>
            <a:r>
              <a:rPr lang="en-US" sz="2000" dirty="0"/>
              <a:t>Use an agenda and stick to it</a:t>
            </a:r>
            <a:r>
              <a:rPr lang="en-US" sz="2000" dirty="0" smtClean="0"/>
              <a:t>.</a:t>
            </a:r>
          </a:p>
          <a:p>
            <a:pPr marL="690563" lvl="1" indent="-350838">
              <a:spcBef>
                <a:spcPts val="600"/>
              </a:spcBef>
              <a:buSzPct val="100000"/>
              <a:buFont typeface="+mj-lt"/>
              <a:buAutoNum type="arabicPeriod"/>
            </a:pPr>
            <a:r>
              <a:rPr lang="en-US" sz="2000" dirty="0" smtClean="0"/>
              <a:t>Give everyone a chance to participate.</a:t>
            </a:r>
          </a:p>
          <a:p>
            <a:pPr marL="690563" lvl="1" indent="-350838">
              <a:spcBef>
                <a:spcPts val="600"/>
              </a:spcBef>
              <a:buSzPct val="100000"/>
              <a:buFont typeface="+mj-lt"/>
              <a:buAutoNum type="arabicPeriod"/>
            </a:pPr>
            <a:r>
              <a:rPr lang="en-US" sz="2000" dirty="0"/>
              <a:t>Know the difference between consensus and agreement</a:t>
            </a:r>
            <a:r>
              <a:rPr lang="en-US" sz="2000" dirty="0" smtClean="0"/>
              <a:t>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5–</a:t>
            </a:r>
            <a:fld id="{BA8D0CFB-ED69-47BA-AA6E-F4ADAC135501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74638" y="6354763"/>
            <a:ext cx="5851525" cy="36671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424544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391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14350" y="1874537"/>
            <a:ext cx="8102600" cy="4480225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Family Councils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An organized group of family members who gather periodically to discuss family-related business issues.</a:t>
            </a:r>
          </a:p>
          <a:p>
            <a:pPr lvl="2">
              <a:spcBef>
                <a:spcPts val="1200"/>
              </a:spcBef>
            </a:pPr>
            <a:r>
              <a:rPr lang="en-US" dirty="0" smtClean="0"/>
              <a:t>Represent the family to board of directors</a:t>
            </a:r>
          </a:p>
          <a:p>
            <a:pPr lvl="2">
              <a:spcBef>
                <a:spcPts val="1200"/>
              </a:spcBef>
            </a:pPr>
            <a:r>
              <a:rPr lang="en-US" dirty="0" smtClean="0"/>
              <a:t>Useful in developing family harmony</a:t>
            </a:r>
          </a:p>
          <a:p>
            <a:pPr lvl="2">
              <a:spcBef>
                <a:spcPts val="1200"/>
              </a:spcBef>
            </a:pPr>
            <a:r>
              <a:rPr lang="en-US" dirty="0" smtClean="0"/>
              <a:t>Increases understanding of family </a:t>
            </a:r>
            <a:br>
              <a:rPr lang="en-US" dirty="0" smtClean="0"/>
            </a:br>
            <a:r>
              <a:rPr lang="en-US" dirty="0" smtClean="0"/>
              <a:t>traditions and interest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5–</a:t>
            </a:r>
            <a:fld id="{902EACD7-B1CA-47B6-B06C-75E9EA9A90E7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2043908" name="Picture 4" descr="BD10499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886200"/>
            <a:ext cx="2925763" cy="232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74638" y="6354763"/>
            <a:ext cx="5851525" cy="36671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8" name="Rectangle 7" descr="Aheader01"/>
          <p:cNvSpPr>
            <a:spLocks noGrp="1" noChangeArrowheads="1"/>
          </p:cNvSpPr>
          <p:nvPr>
            <p:ph type="title"/>
          </p:nvPr>
        </p:nvSpPr>
        <p:spPr>
          <a:xfrm>
            <a:off x="523875" y="390525"/>
            <a:ext cx="8077200" cy="1191816"/>
          </a:xfrm>
          <a:prstGeom prst="round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EAEAEA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Need for Good Governance </a:t>
            </a:r>
            <a:b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Family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Firm (cont’d)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97320502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4350" y="1874537"/>
            <a:ext cx="8102600" cy="4480225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Family Business Constitution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A statement of principles intended to guide a family firm through times of crisis and change.</a:t>
            </a:r>
          </a:p>
          <a:p>
            <a:pPr lvl="2">
              <a:spcBef>
                <a:spcPts val="1200"/>
              </a:spcBef>
            </a:pPr>
            <a:r>
              <a:rPr lang="en-US" dirty="0" smtClean="0"/>
              <a:t>The </a:t>
            </a:r>
            <a:r>
              <a:rPr lang="en-US" dirty="0"/>
              <a:t>core values that all family members should follow</a:t>
            </a:r>
          </a:p>
          <a:p>
            <a:pPr lvl="2">
              <a:spcBef>
                <a:spcPts val="1200"/>
              </a:spcBef>
            </a:pPr>
            <a:r>
              <a:rPr lang="en-US" dirty="0" smtClean="0"/>
              <a:t>A </a:t>
            </a:r>
            <a:r>
              <a:rPr lang="en-US" dirty="0"/>
              <a:t>process for decision making</a:t>
            </a:r>
          </a:p>
          <a:p>
            <a:pPr lvl="2">
              <a:spcBef>
                <a:spcPts val="1200"/>
              </a:spcBef>
            </a:pPr>
            <a:r>
              <a:rPr lang="en-US" dirty="0" smtClean="0"/>
              <a:t>Benefits </a:t>
            </a:r>
            <a:r>
              <a:rPr lang="en-US" dirty="0"/>
              <a:t>that family members </a:t>
            </a:r>
            <a:r>
              <a:rPr lang="en-US" dirty="0" smtClean="0"/>
              <a:t>may receive </a:t>
            </a:r>
            <a:r>
              <a:rPr lang="en-US" dirty="0"/>
              <a:t>from the business</a:t>
            </a:r>
          </a:p>
          <a:p>
            <a:pPr lvl="2">
              <a:spcBef>
                <a:spcPts val="1200"/>
              </a:spcBef>
            </a:pPr>
            <a:r>
              <a:rPr lang="en-US" dirty="0" smtClean="0"/>
              <a:t>A </a:t>
            </a:r>
            <a:r>
              <a:rPr lang="en-US" dirty="0"/>
              <a:t>mechanism for introducing younger members to the family business and </a:t>
            </a:r>
            <a:r>
              <a:rPr lang="en-US" dirty="0" smtClean="0"/>
              <a:t>its governance </a:t>
            </a:r>
            <a:r>
              <a:rPr lang="en-US" dirty="0"/>
              <a:t>structures</a:t>
            </a:r>
          </a:p>
          <a:p>
            <a:pPr lvl="2">
              <a:spcBef>
                <a:spcPts val="1200"/>
              </a:spcBef>
            </a:pPr>
            <a:r>
              <a:rPr lang="en-US" dirty="0" smtClean="0"/>
              <a:t>A </a:t>
            </a:r>
            <a:r>
              <a:rPr lang="en-US" dirty="0"/>
              <a:t>dispute resolution procedure</a:t>
            </a:r>
          </a:p>
          <a:p>
            <a:pPr lvl="2">
              <a:spcBef>
                <a:spcPts val="1200"/>
              </a:spcBef>
            </a:pPr>
            <a:r>
              <a:rPr lang="en-US" dirty="0" smtClean="0"/>
              <a:t>The </a:t>
            </a:r>
            <a:r>
              <a:rPr lang="en-US" dirty="0"/>
              <a:t>philanthropic ambitions of the family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5–</a:t>
            </a:r>
            <a:fld id="{24CD891F-9E2D-4F0A-9C9C-97EF602C0B40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74638" y="6354763"/>
            <a:ext cx="5851525" cy="36671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7" name="Rectangle 7" descr="Aheader01"/>
          <p:cNvSpPr>
            <a:spLocks noGrp="1" noChangeArrowheads="1"/>
          </p:cNvSpPr>
          <p:nvPr>
            <p:ph type="title"/>
          </p:nvPr>
        </p:nvSpPr>
        <p:spPr>
          <a:xfrm>
            <a:off x="523875" y="390525"/>
            <a:ext cx="8077200" cy="1191816"/>
          </a:xfrm>
          <a:prstGeom prst="round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EAEAEA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Need for Good Governance </a:t>
            </a:r>
            <a:b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Family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Firm (cont’d)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58398638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5957" name="Rectangle 5" descr="A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Process of Leadership Succession</a:t>
            </a:r>
            <a:endParaRPr lang="en-US"/>
          </a:p>
        </p:txBody>
      </p:sp>
      <p:sp>
        <p:nvSpPr>
          <p:cNvPr id="2045958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Available Family Talent</a:t>
            </a:r>
          </a:p>
          <a:p>
            <a:pPr lvl="1"/>
            <a:r>
              <a:rPr lang="en-US" smtClean="0"/>
              <a:t>Mentoring</a:t>
            </a:r>
          </a:p>
          <a:p>
            <a:pPr lvl="2"/>
            <a:r>
              <a:rPr lang="en-US" smtClean="0"/>
              <a:t>Guiding and supporting the work </a:t>
            </a:r>
            <a:br>
              <a:rPr lang="en-US" smtClean="0"/>
            </a:br>
            <a:r>
              <a:rPr lang="en-US" smtClean="0"/>
              <a:t>and development of a new or less-</a:t>
            </a:r>
            <a:br>
              <a:rPr lang="en-US" smtClean="0"/>
            </a:br>
            <a:r>
              <a:rPr lang="en-US" smtClean="0"/>
              <a:t>experienced organization member.</a:t>
            </a:r>
          </a:p>
          <a:p>
            <a:pPr lvl="1"/>
            <a:r>
              <a:rPr lang="en-US" smtClean="0"/>
              <a:t>Competency</a:t>
            </a:r>
          </a:p>
          <a:p>
            <a:pPr lvl="2"/>
            <a:r>
              <a:rPr lang="en-US" smtClean="0"/>
              <a:t>Allowing only qualified competent </a:t>
            </a:r>
            <a:br>
              <a:rPr lang="en-US" smtClean="0"/>
            </a:br>
            <a:r>
              <a:rPr lang="en-US" smtClean="0"/>
              <a:t>family members to assume leadership </a:t>
            </a:r>
            <a:br>
              <a:rPr lang="en-US" smtClean="0"/>
            </a:br>
            <a:r>
              <a:rPr lang="en-US" smtClean="0"/>
              <a:t>roles in the firm increases the value of </a:t>
            </a:r>
            <a:br>
              <a:rPr lang="en-US" smtClean="0"/>
            </a:br>
            <a:r>
              <a:rPr lang="en-US" smtClean="0"/>
              <a:t>the firm for all who have an ownership </a:t>
            </a:r>
            <a:br>
              <a:rPr lang="en-US" smtClean="0"/>
            </a:br>
            <a:r>
              <a:rPr lang="en-US" smtClean="0"/>
              <a:t>interest in it.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5–</a:t>
            </a:r>
            <a:fld id="{C351BDD2-5C3C-439E-B4CB-1EC0847D866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pic>
        <p:nvPicPr>
          <p:cNvPr id="2045956" name="Picture 4" descr="j008990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75" y="1674813"/>
            <a:ext cx="2667000" cy="3400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6951726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Preparing for </a:t>
            </a:r>
            <a:r>
              <a:rPr lang="en-US" dirty="0" smtClean="0"/>
              <a:t>Succession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Responsibilities of the Senior </a:t>
            </a:r>
            <a:r>
              <a:rPr lang="en-US" dirty="0" smtClean="0"/>
              <a:t>Generation</a:t>
            </a:r>
          </a:p>
          <a:p>
            <a:pPr marL="798512" lvl="1" indent="-457200">
              <a:buSzPct val="100000"/>
              <a:buFont typeface="+mj-lt"/>
              <a:buAutoNum type="arabicPeriod"/>
            </a:pPr>
            <a:r>
              <a:rPr lang="en-US" dirty="0" smtClean="0"/>
              <a:t>Communication</a:t>
            </a:r>
          </a:p>
          <a:p>
            <a:pPr marL="798512" lvl="1" indent="-457200">
              <a:buSzPct val="100000"/>
              <a:buFont typeface="+mj-lt"/>
              <a:buAutoNum type="arabicPeriod"/>
            </a:pPr>
            <a:r>
              <a:rPr lang="en-US" dirty="0" smtClean="0"/>
              <a:t>Planning</a:t>
            </a:r>
          </a:p>
          <a:p>
            <a:pPr marL="798512" lvl="1" indent="-457200">
              <a:buSzPct val="100000"/>
              <a:buFont typeface="+mj-lt"/>
              <a:buAutoNum type="arabicPeriod"/>
            </a:pPr>
            <a:r>
              <a:rPr lang="en-US" dirty="0" smtClean="0"/>
              <a:t>Accountability</a:t>
            </a:r>
          </a:p>
          <a:p>
            <a:pPr marL="798512" lvl="1" indent="-457200">
              <a:buSzPct val="100000"/>
              <a:buFont typeface="+mj-lt"/>
              <a:buAutoNum type="arabicPeriod"/>
            </a:pPr>
            <a:r>
              <a:rPr lang="en-US" dirty="0" smtClean="0"/>
              <a:t>Owner development</a:t>
            </a:r>
          </a:p>
          <a:p>
            <a:pPr marL="798512" lvl="1" indent="-457200">
              <a:buSzPct val="100000"/>
              <a:buFont typeface="+mj-lt"/>
              <a:buAutoNum type="arabicPeriod"/>
            </a:pPr>
            <a:r>
              <a:rPr lang="en-US" dirty="0" smtClean="0"/>
              <a:t>Long-term planning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Responsibilities of the Junior </a:t>
            </a:r>
            <a:r>
              <a:rPr lang="en-US" dirty="0" smtClean="0"/>
              <a:t>Generation</a:t>
            </a:r>
          </a:p>
          <a:p>
            <a:pPr marL="798512" lvl="1" indent="-457200">
              <a:buSzPct val="100000"/>
              <a:buFont typeface="+mj-lt"/>
              <a:buAutoNum type="arabicPeriod"/>
            </a:pPr>
            <a:r>
              <a:rPr lang="en-US" dirty="0" smtClean="0"/>
              <a:t>Be open to communication</a:t>
            </a:r>
          </a:p>
          <a:p>
            <a:pPr marL="798512" lvl="1" indent="-457200">
              <a:buSzPct val="100000"/>
              <a:buFont typeface="+mj-lt"/>
              <a:buAutoNum type="arabicPeriod"/>
            </a:pPr>
            <a:r>
              <a:rPr lang="en-US" dirty="0" smtClean="0"/>
              <a:t>Develop a personal action plan</a:t>
            </a:r>
          </a:p>
          <a:p>
            <a:pPr marL="798512" lvl="1" indent="-457200">
              <a:buSzPct val="100000"/>
              <a:buFont typeface="+mj-lt"/>
              <a:buAutoNum type="arabicPeriod"/>
            </a:pPr>
            <a:r>
              <a:rPr lang="en-US" dirty="0" smtClean="0"/>
              <a:t>Implement the personal action plan</a:t>
            </a:r>
          </a:p>
          <a:p>
            <a:pPr marL="798512" lvl="1" indent="-457200">
              <a:buSzPct val="100000"/>
              <a:buFont typeface="+mj-lt"/>
              <a:buAutoNum type="arabicPeriod"/>
            </a:pPr>
            <a:r>
              <a:rPr lang="en-US" dirty="0" smtClean="0"/>
              <a:t>Prepare for ownership</a:t>
            </a:r>
          </a:p>
          <a:p>
            <a:pPr marL="798512" lvl="1" indent="-457200">
              <a:buSzPct val="100000"/>
              <a:buFont typeface="+mj-lt"/>
              <a:buAutoNum type="arabicPeriod"/>
            </a:pPr>
            <a:r>
              <a:rPr lang="en-US" dirty="0" smtClean="0"/>
              <a:t>Design life plans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5–</a:t>
            </a:r>
            <a:fld id="{3A4B463A-2C18-4BB4-9F42-077004D40555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841460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052" name="Rectangle 4" descr="A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Conditions Favoring </a:t>
            </a:r>
            <a:r>
              <a:rPr lang="en-US" dirty="0" smtClean="0"/>
              <a:t>Successful Leadership </a:t>
            </a:r>
            <a:r>
              <a:rPr lang="en-US" dirty="0"/>
              <a:t>Succession in a Family Firm</a:t>
            </a:r>
          </a:p>
        </p:txBody>
      </p:sp>
      <p:sp>
        <p:nvSpPr>
          <p:cNvPr id="205005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 sound, profitable business</a:t>
            </a:r>
          </a:p>
          <a:p>
            <a:r>
              <a:rPr lang="en-US"/>
              <a:t>Stable, healthy family relationships</a:t>
            </a:r>
          </a:p>
          <a:p>
            <a:r>
              <a:rPr lang="en-US"/>
              <a:t>Advance planning for leadership succession</a:t>
            </a:r>
          </a:p>
          <a:p>
            <a:r>
              <a:rPr lang="en-US"/>
              <a:t>Positive family leadership and a team-oriented management structure</a:t>
            </a:r>
          </a:p>
          <a:p>
            <a:r>
              <a:rPr lang="en-US"/>
              <a:t>Presentation of career opportunities without pressure</a:t>
            </a:r>
          </a:p>
          <a:p>
            <a:r>
              <a:rPr lang="en-US"/>
              <a:t>Open communication on family business issues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5–</a:t>
            </a:r>
            <a:fld id="{907ED36E-034B-4A44-8EFA-47423DBB839E}" type="slidenum">
              <a:rPr lang="en-US"/>
              <a:pPr/>
              <a:t>25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74638" y="6354763"/>
            <a:ext cx="5851525" cy="36671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416764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0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50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50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50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050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50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053" grpId="0" build="p" bldLvl="3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098" name="Rectangle 2" descr="A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Reluctant Parents and </a:t>
            </a:r>
            <a:br>
              <a:rPr lang="en-US" dirty="0" smtClean="0"/>
            </a:br>
            <a:r>
              <a:rPr lang="en-US" dirty="0" smtClean="0"/>
              <a:t>Ambitious Children</a:t>
            </a:r>
            <a:endParaRPr lang="en-US" dirty="0"/>
          </a:p>
        </p:txBody>
      </p:sp>
      <p:sp>
        <p:nvSpPr>
          <p:cNvPr id="2052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Transfer of Ownership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Passing ownership of a family business to the next generation involves deciding:</a:t>
            </a:r>
          </a:p>
          <a:p>
            <a:pPr lvl="2">
              <a:spcBef>
                <a:spcPts val="1200"/>
              </a:spcBef>
            </a:pPr>
            <a:r>
              <a:rPr lang="en-US" dirty="0" smtClean="0"/>
              <a:t>Who will inherit the family firm? When?</a:t>
            </a:r>
          </a:p>
          <a:p>
            <a:pPr lvl="2">
              <a:spcBef>
                <a:spcPts val="1200"/>
              </a:spcBef>
            </a:pPr>
            <a:r>
              <a:rPr lang="en-US" dirty="0" smtClean="0"/>
              <a:t>Should each heir receive an equal share?</a:t>
            </a:r>
          </a:p>
          <a:p>
            <a:pPr lvl="2">
              <a:spcBef>
                <a:spcPts val="1200"/>
              </a:spcBef>
            </a:pPr>
            <a:r>
              <a:rPr lang="en-US" dirty="0" smtClean="0"/>
              <a:t>Should ownership be transferred gradually?</a:t>
            </a:r>
          </a:p>
          <a:p>
            <a:pPr lvl="2">
              <a:spcBef>
                <a:spcPts val="1200"/>
              </a:spcBef>
            </a:pPr>
            <a:r>
              <a:rPr lang="en-US" dirty="0" smtClean="0"/>
              <a:t>How are tax considerations to be handled?</a:t>
            </a:r>
          </a:p>
          <a:p>
            <a:pPr lvl="2">
              <a:spcBef>
                <a:spcPts val="1200"/>
              </a:spcBef>
            </a:pPr>
            <a:r>
              <a:rPr lang="en-US" dirty="0" smtClean="0"/>
              <a:t>What to do with other wealth and assets of the founding entrepreneur?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5–</a:t>
            </a:r>
            <a:fld id="{4A7431CA-C625-4391-8BD4-133F85F14F96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74638" y="6354763"/>
            <a:ext cx="5851525" cy="36671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060555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family </a:t>
            </a:r>
          </a:p>
          <a:p>
            <a:r>
              <a:rPr lang="en-US" dirty="0"/>
              <a:t>owner-managed </a:t>
            </a:r>
            <a:r>
              <a:rPr lang="en-US" dirty="0" smtClean="0"/>
              <a:t>business</a:t>
            </a:r>
            <a:endParaRPr lang="en-US" dirty="0"/>
          </a:p>
          <a:p>
            <a:r>
              <a:rPr lang="en-US" dirty="0"/>
              <a:t>sibling </a:t>
            </a:r>
            <a:r>
              <a:rPr lang="en-US" dirty="0" smtClean="0"/>
              <a:t>partnership</a:t>
            </a:r>
            <a:endParaRPr lang="en-US" dirty="0"/>
          </a:p>
          <a:p>
            <a:r>
              <a:rPr lang="en-US" dirty="0"/>
              <a:t>cousin </a:t>
            </a:r>
            <a:r>
              <a:rPr lang="en-US" dirty="0" smtClean="0"/>
              <a:t>consortium</a:t>
            </a:r>
            <a:endParaRPr lang="en-US" dirty="0"/>
          </a:p>
          <a:p>
            <a:r>
              <a:rPr lang="en-US" dirty="0"/>
              <a:t>family </a:t>
            </a:r>
            <a:r>
              <a:rPr lang="en-US" dirty="0" smtClean="0"/>
              <a:t>business</a:t>
            </a:r>
            <a:endParaRPr lang="en-US" dirty="0"/>
          </a:p>
          <a:p>
            <a:r>
              <a:rPr lang="en-US" dirty="0" smtClean="0"/>
              <a:t>nepotism</a:t>
            </a:r>
            <a:endParaRPr lang="en-US" dirty="0"/>
          </a:p>
          <a:p>
            <a:r>
              <a:rPr lang="en-US" dirty="0"/>
              <a:t>organizational </a:t>
            </a:r>
            <a:r>
              <a:rPr lang="en-US" dirty="0" smtClean="0"/>
              <a:t>culture</a:t>
            </a:r>
            <a:endParaRPr lang="en-US" dirty="0"/>
          </a:p>
          <a:p>
            <a:r>
              <a:rPr lang="en-US" dirty="0"/>
              <a:t>desire-based commitment </a:t>
            </a:r>
          </a:p>
          <a:p>
            <a:r>
              <a:rPr lang="en-US" dirty="0"/>
              <a:t>obligation-based </a:t>
            </a:r>
            <a:r>
              <a:rPr lang="en-US" dirty="0" smtClean="0"/>
              <a:t>commitment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cost-based commitment </a:t>
            </a:r>
          </a:p>
          <a:p>
            <a:r>
              <a:rPr lang="en-US" dirty="0" smtClean="0"/>
              <a:t>need-based </a:t>
            </a:r>
            <a:r>
              <a:rPr lang="en-US" dirty="0"/>
              <a:t>commitment</a:t>
            </a:r>
          </a:p>
          <a:p>
            <a:r>
              <a:rPr lang="en-US" dirty="0"/>
              <a:t>family unity</a:t>
            </a:r>
          </a:p>
          <a:p>
            <a:r>
              <a:rPr lang="en-US" dirty="0"/>
              <a:t>co-</a:t>
            </a:r>
            <a:r>
              <a:rPr lang="en-US" dirty="0" err="1"/>
              <a:t>preneurs</a:t>
            </a:r>
            <a:endParaRPr lang="en-US" dirty="0"/>
          </a:p>
          <a:p>
            <a:r>
              <a:rPr lang="en-US" dirty="0"/>
              <a:t>family retreat</a:t>
            </a:r>
          </a:p>
          <a:p>
            <a:r>
              <a:rPr lang="en-US" dirty="0"/>
              <a:t>family council</a:t>
            </a:r>
          </a:p>
          <a:p>
            <a:r>
              <a:rPr lang="en-US" dirty="0"/>
              <a:t>family business constitution</a:t>
            </a:r>
          </a:p>
          <a:p>
            <a:r>
              <a:rPr lang="en-US" dirty="0"/>
              <a:t>mentoring</a:t>
            </a:r>
          </a:p>
          <a:p>
            <a:r>
              <a:rPr lang="en-US" dirty="0"/>
              <a:t>transfer of </a:t>
            </a:r>
            <a:r>
              <a:rPr lang="en-US" dirty="0" smtClean="0"/>
              <a:t>ownership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659563" y="6354763"/>
            <a:ext cx="22098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5–</a:t>
            </a:r>
            <a:fld id="{C20A81ED-8C36-40C6-B4DF-24F1B7BA4DB0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274638" y="6354763"/>
            <a:ext cx="5851525" cy="366712"/>
          </a:xfrm>
        </p:spPr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3867586264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5234" name="Rectangle 2" descr="A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Family?</a:t>
            </a:r>
            <a:endParaRPr lang="en-US" dirty="0"/>
          </a:p>
        </p:txBody>
      </p:sp>
      <p:sp>
        <p:nvSpPr>
          <p:cNvPr id="201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Family</a:t>
            </a:r>
          </a:p>
          <a:p>
            <a:pPr lvl="1"/>
            <a:r>
              <a:rPr lang="en-US" smtClean="0"/>
              <a:t>A group of people bound by a shared history and a commitment to share a future together, while supporting the development and well-being of individual members.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5–</a:t>
            </a:r>
            <a:fld id="{6B40138F-B9C5-45B6-A146-42D260024C1E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2015264" name="Picture 32" descr="PE03616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5675" y="3797300"/>
            <a:ext cx="2279650" cy="2282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74638" y="6354763"/>
            <a:ext cx="5851525" cy="36671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571926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266" name="Rectangle 2" descr="A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a Family Business?</a:t>
            </a:r>
            <a:endParaRPr lang="en-US"/>
          </a:p>
        </p:txBody>
      </p:sp>
      <p:sp>
        <p:nvSpPr>
          <p:cNvPr id="2059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Family Business</a:t>
            </a:r>
          </a:p>
          <a:p>
            <a:pPr lvl="1"/>
            <a:r>
              <a:rPr lang="en-US" dirty="0" smtClean="0"/>
              <a:t>An organization in which either the individuals who established or acquired the firm, or their descendants, significantly influence the strategic decisions and life course of the firm.</a:t>
            </a:r>
          </a:p>
          <a:p>
            <a:r>
              <a:rPr lang="en-US" dirty="0" smtClean="0"/>
              <a:t>Types of Family Businesses</a:t>
            </a:r>
          </a:p>
          <a:p>
            <a:pPr lvl="1"/>
            <a:r>
              <a:rPr lang="en-US" dirty="0" smtClean="0"/>
              <a:t>Owner-managed business</a:t>
            </a:r>
          </a:p>
          <a:p>
            <a:pPr lvl="1"/>
            <a:r>
              <a:rPr lang="en-US" dirty="0" smtClean="0"/>
              <a:t>Sibling partnership</a:t>
            </a:r>
          </a:p>
          <a:p>
            <a:pPr lvl="1"/>
            <a:r>
              <a:rPr lang="en-US" dirty="0" smtClean="0"/>
              <a:t>Cousin consortium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5–</a:t>
            </a:r>
            <a:fld id="{7850C185-C8CC-4DEF-A9D6-5843A33216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grpSp>
        <p:nvGrpSpPr>
          <p:cNvPr id="2059268" name="Group 4"/>
          <p:cNvGrpSpPr>
            <a:grpSpLocks/>
          </p:cNvGrpSpPr>
          <p:nvPr/>
        </p:nvGrpSpPr>
        <p:grpSpPr bwMode="auto">
          <a:xfrm>
            <a:off x="5576837" y="3898229"/>
            <a:ext cx="3018479" cy="2456819"/>
            <a:chOff x="3168" y="2352"/>
            <a:chExt cx="1632" cy="1457"/>
          </a:xfrm>
        </p:grpSpPr>
        <p:pic>
          <p:nvPicPr>
            <p:cNvPr id="2059269" name="Picture 5" descr="j026021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8" y="2352"/>
              <a:ext cx="1632" cy="14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59270" name="AutoShape 6"/>
            <p:cNvSpPr>
              <a:spLocks noChangeArrowheads="1"/>
            </p:cNvSpPr>
            <p:nvPr/>
          </p:nvSpPr>
          <p:spPr bwMode="auto">
            <a:xfrm>
              <a:off x="3190" y="2554"/>
              <a:ext cx="1587" cy="244"/>
            </a:xfrm>
            <a:prstGeom prst="roundRect">
              <a:avLst>
                <a:gd name="adj" fmla="val 29870"/>
              </a:avLst>
            </a:prstGeom>
            <a:solidFill>
              <a:srgbClr val="CC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Smith Family Hardware</a:t>
              </a:r>
              <a:br>
                <a:rPr lang="en-US" sz="1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</a:br>
              <a:r>
                <a:rPr lang="en-US" sz="1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Est. 1935</a:t>
              </a:r>
            </a:p>
          </p:txBody>
        </p:sp>
        <p:sp>
          <p:nvSpPr>
            <p:cNvPr id="2059271" name="Text Box 7"/>
            <p:cNvSpPr txBox="1">
              <a:spLocks noChangeArrowheads="1"/>
            </p:cNvSpPr>
            <p:nvPr/>
          </p:nvSpPr>
          <p:spPr bwMode="auto">
            <a:xfrm>
              <a:off x="3216" y="3168"/>
              <a:ext cx="624" cy="117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chemeClr val="bg1"/>
                  </a:solidFill>
                  <a:latin typeface="Times New Roman" pitchFamily="18" charset="0"/>
                </a:rPr>
                <a:t>Welcome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66372849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46" y="4160512"/>
            <a:ext cx="5029144" cy="1983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5–</a:t>
            </a:r>
            <a:fld id="{6368B20B-D7E6-4343-B43B-AB691CEBCDC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4" name="Text Box 3" descr="SecGrnbkg03"/>
          <p:cNvSpPr txBox="1">
            <a:spLocks noChangeArrowheads="1"/>
          </p:cNvSpPr>
          <p:nvPr/>
        </p:nvSpPr>
        <p:spPr bwMode="blackWhite">
          <a:xfrm>
            <a:off x="731563" y="334142"/>
            <a:ext cx="20116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  <a:cs typeface="Tahoma" pitchFamily="34" charset="0"/>
              </a:rPr>
              <a:t>EXHIBIT </a:t>
            </a:r>
            <a:r>
              <a:rPr 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  <a:cs typeface="Tahoma" pitchFamily="34" charset="0"/>
              </a:rPr>
              <a:t>5.1</a:t>
            </a:r>
            <a:endParaRPr lang="en-US" sz="2400" dirty="0">
              <a:solidFill>
                <a:schemeClr val="accent6">
                  <a:lumMod val="40000"/>
                  <a:lumOff val="60000"/>
                </a:schemeClr>
              </a:solidFill>
              <a:cs typeface="Tahoma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796385" y="390247"/>
            <a:ext cx="576065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292929"/>
                </a:solidFill>
                <a:latin typeface="+mn-lt"/>
                <a:cs typeface="Tahoma" pitchFamily="34" charset="0"/>
              </a:rPr>
              <a:t>The Three-Circle Model of Family Firms</a:t>
            </a:r>
            <a:endParaRPr lang="en-US" sz="1800" b="1" dirty="0" smtClean="0">
              <a:solidFill>
                <a:srgbClr val="292929"/>
              </a:solidFill>
              <a:latin typeface="+mn-lt"/>
              <a:cs typeface="Tahom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0688" y="960147"/>
            <a:ext cx="638175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112" y="3451721"/>
            <a:ext cx="3870966" cy="617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5676713" y="5713473"/>
            <a:ext cx="3103585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00" i="1" dirty="0">
                <a:latin typeface="MyriadPro-It"/>
              </a:rPr>
              <a:t>Sources: </a:t>
            </a:r>
            <a:r>
              <a:rPr lang="en-US" sz="700" dirty="0">
                <a:latin typeface="MyriadPro-Regular"/>
              </a:rPr>
              <a:t>Frank Hoy and </a:t>
            </a:r>
            <a:r>
              <a:rPr lang="en-US" sz="700" dirty="0" err="1">
                <a:latin typeface="MyriadPro-Regular"/>
              </a:rPr>
              <a:t>Pramodita</a:t>
            </a:r>
            <a:r>
              <a:rPr lang="en-US" sz="700" dirty="0">
                <a:latin typeface="MyriadPro-Regular"/>
              </a:rPr>
              <a:t> Sharma, </a:t>
            </a:r>
            <a:r>
              <a:rPr lang="en-US" sz="700" i="1" dirty="0">
                <a:latin typeface="MyriadPro-It"/>
              </a:rPr>
              <a:t>Entrepreneurial Family Firms </a:t>
            </a:r>
            <a:r>
              <a:rPr lang="en-US" sz="700" dirty="0">
                <a:latin typeface="MyriadPro-Regular"/>
              </a:rPr>
              <a:t>(Boston: Prentice Hall, 2010); and James J. Chrisman, Franz W. </a:t>
            </a:r>
            <a:r>
              <a:rPr lang="en-US" sz="700" dirty="0" err="1">
                <a:latin typeface="MyriadPro-Regular"/>
              </a:rPr>
              <a:t>Kellermanns</a:t>
            </a:r>
            <a:r>
              <a:rPr lang="en-US" sz="700" dirty="0">
                <a:latin typeface="MyriadPro-Regular"/>
              </a:rPr>
              <a:t>, </a:t>
            </a:r>
            <a:r>
              <a:rPr lang="en-US" sz="700" dirty="0" err="1">
                <a:latin typeface="MyriadPro-Regular"/>
              </a:rPr>
              <a:t>Kam</a:t>
            </a:r>
            <a:r>
              <a:rPr lang="en-US" sz="700" dirty="0">
                <a:latin typeface="MyriadPro-Regular"/>
              </a:rPr>
              <a:t> </a:t>
            </a:r>
            <a:r>
              <a:rPr lang="en-US" sz="700" dirty="0" smtClean="0">
                <a:latin typeface="MyriadPro-Regular"/>
              </a:rPr>
              <a:t>C. Chan</a:t>
            </a:r>
            <a:r>
              <a:rPr lang="en-US" sz="700" dirty="0">
                <a:latin typeface="MyriadPro-Regular"/>
              </a:rPr>
              <a:t>, and </a:t>
            </a:r>
            <a:r>
              <a:rPr lang="en-US" sz="700" dirty="0" err="1">
                <a:latin typeface="MyriadPro-Regular"/>
              </a:rPr>
              <a:t>Kartono</a:t>
            </a:r>
            <a:r>
              <a:rPr lang="en-US" sz="700" dirty="0">
                <a:latin typeface="MyriadPro-Regular"/>
              </a:rPr>
              <a:t> </a:t>
            </a:r>
            <a:r>
              <a:rPr lang="en-US" sz="700" dirty="0" err="1">
                <a:latin typeface="MyriadPro-Regular"/>
              </a:rPr>
              <a:t>Liano</a:t>
            </a:r>
            <a:r>
              <a:rPr lang="en-US" sz="700" dirty="0">
                <a:latin typeface="MyriadPro-Regular"/>
              </a:rPr>
              <a:t>, “Intellectual Foundations of Current Research in Family Business: An Identification and Review of 25 </a:t>
            </a:r>
            <a:r>
              <a:rPr lang="en-US" sz="700" dirty="0" smtClean="0">
                <a:latin typeface="MyriadPro-Regular"/>
              </a:rPr>
              <a:t>Influential Articles</a:t>
            </a:r>
            <a:r>
              <a:rPr lang="en-US" sz="700" dirty="0">
                <a:latin typeface="MyriadPro-Regular"/>
              </a:rPr>
              <a:t>,” </a:t>
            </a:r>
            <a:r>
              <a:rPr lang="en-US" sz="700" i="1" dirty="0" smtClean="0">
                <a:latin typeface="MyriadPro-It"/>
              </a:rPr>
              <a:t>Family Business </a:t>
            </a:r>
            <a:r>
              <a:rPr lang="en-US" sz="700" i="1" dirty="0">
                <a:latin typeface="MyriadPro-It"/>
              </a:rPr>
              <a:t>Review</a:t>
            </a:r>
            <a:r>
              <a:rPr lang="en-US" sz="700" dirty="0">
                <a:latin typeface="MyriadPro-Regular"/>
              </a:rPr>
              <a:t>, Vol. 23 (2010), pp. 9–26.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305001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9334" name="Rectangle 6" descr="A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Family and Business Overlap</a:t>
            </a:r>
            <a:endParaRPr lang="en-US"/>
          </a:p>
        </p:txBody>
      </p:sp>
      <p:sp>
        <p:nvSpPr>
          <p:cNvPr id="2019335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514349" y="1050925"/>
            <a:ext cx="4149089" cy="5303838"/>
          </a:xfrm>
        </p:spPr>
        <p:txBody>
          <a:bodyPr/>
          <a:lstStyle/>
          <a:p>
            <a:r>
              <a:rPr lang="en-US" dirty="0" smtClean="0"/>
              <a:t>Family Concerns</a:t>
            </a:r>
          </a:p>
          <a:p>
            <a:pPr lvl="1"/>
            <a:r>
              <a:rPr lang="en-US" dirty="0" smtClean="0"/>
              <a:t>Care and nurturing of family members</a:t>
            </a:r>
          </a:p>
          <a:p>
            <a:pPr lvl="1"/>
            <a:r>
              <a:rPr lang="en-US" dirty="0" smtClean="0"/>
              <a:t>Employment and advancement in the firm</a:t>
            </a:r>
          </a:p>
          <a:p>
            <a:pPr lvl="1"/>
            <a:r>
              <a:rPr lang="en-US" dirty="0" smtClean="0"/>
              <a:t>Loyalty to the family</a:t>
            </a:r>
            <a:endParaRPr lang="en-US" dirty="0"/>
          </a:p>
        </p:txBody>
      </p:sp>
      <p:sp>
        <p:nvSpPr>
          <p:cNvPr id="2019336" name="Rectangle 8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mtClean="0"/>
              <a:t>Business Concerns</a:t>
            </a:r>
          </a:p>
          <a:p>
            <a:pPr lvl="1"/>
            <a:r>
              <a:rPr lang="en-US" smtClean="0"/>
              <a:t>Production and distribution of goods and/or services</a:t>
            </a:r>
          </a:p>
          <a:p>
            <a:pPr lvl="1"/>
            <a:r>
              <a:rPr lang="en-US" smtClean="0"/>
              <a:t>Need for professional management</a:t>
            </a:r>
          </a:p>
          <a:p>
            <a:pPr lvl="1"/>
            <a:r>
              <a:rPr lang="en-US" smtClean="0"/>
              <a:t>Effective and efficient operation of the firm</a:t>
            </a:r>
          </a:p>
          <a:p>
            <a:pPr lvl="1"/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5–</a:t>
            </a:r>
            <a:fld id="{52C703BA-E562-4D0F-ABA3-64272DDE8A6D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2019333" name="Picture 5" descr="bd10499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0342" y="3886195"/>
            <a:ext cx="2831270" cy="2255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74638" y="6354763"/>
            <a:ext cx="5851525" cy="36671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373173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1378" name="Rectangle 2" descr="A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Advantages of a Family Business</a:t>
            </a:r>
            <a:endParaRPr lang="en-US"/>
          </a:p>
        </p:txBody>
      </p:sp>
      <p:sp>
        <p:nvSpPr>
          <p:cNvPr id="202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Strength of family relationships during challenging periods of business change</a:t>
            </a:r>
          </a:p>
          <a:p>
            <a:r>
              <a:rPr lang="en-US" smtClean="0"/>
              <a:t>Financial sacrifices that family members make for the good of the firm</a:t>
            </a:r>
          </a:p>
          <a:p>
            <a:r>
              <a:rPr lang="en-US" smtClean="0"/>
              <a:t>Operation as a family business distinguishes the firm from its competitors</a:t>
            </a:r>
          </a:p>
          <a:p>
            <a:r>
              <a:rPr lang="en-US" smtClean="0"/>
              <a:t>Higher levels of concern for its community and non-family employees</a:t>
            </a:r>
          </a:p>
          <a:p>
            <a:r>
              <a:rPr lang="en-US" smtClean="0"/>
              <a:t>Capability to plan and prepare for the long haul</a:t>
            </a:r>
          </a:p>
          <a:p>
            <a:r>
              <a:rPr lang="en-US" smtClean="0"/>
              <a:t>Emphasis on quality and value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5–</a:t>
            </a:r>
            <a:fld id="{BF74C908-4A0B-4BDF-BD5E-AFC21D816A6D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74638" y="6354763"/>
            <a:ext cx="5851525" cy="36671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454093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5–</a:t>
            </a:r>
            <a:fld id="{6368B20B-D7E6-4343-B43B-AB691CEBCDC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4" name="Text Box 3" descr="SecGrnbkg03"/>
          <p:cNvSpPr txBox="1">
            <a:spLocks noChangeArrowheads="1"/>
          </p:cNvSpPr>
          <p:nvPr/>
        </p:nvSpPr>
        <p:spPr bwMode="blackWhite">
          <a:xfrm>
            <a:off x="731563" y="334142"/>
            <a:ext cx="20116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  <a:cs typeface="Tahoma" pitchFamily="34" charset="0"/>
              </a:rPr>
              <a:t>EXHIBIT </a:t>
            </a:r>
            <a:r>
              <a:rPr 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  <a:cs typeface="Tahoma" pitchFamily="34" charset="0"/>
              </a:rPr>
              <a:t>5.2</a:t>
            </a:r>
            <a:endParaRPr lang="en-US" sz="2400" dirty="0">
              <a:solidFill>
                <a:schemeClr val="accent6">
                  <a:lumMod val="40000"/>
                  <a:lumOff val="60000"/>
                </a:schemeClr>
              </a:solidFill>
              <a:cs typeface="Tahoma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796385" y="390247"/>
            <a:ext cx="576065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292929"/>
                </a:solidFill>
                <a:latin typeface="+mn-lt"/>
                <a:cs typeface="Tahoma" pitchFamily="34" charset="0"/>
              </a:rPr>
              <a:t>Advantages of a Family Business</a:t>
            </a:r>
            <a:endParaRPr lang="en-US" sz="1800" b="1" dirty="0" smtClean="0">
              <a:solidFill>
                <a:srgbClr val="292929"/>
              </a:solidFill>
              <a:latin typeface="+mn-lt"/>
              <a:cs typeface="Tahoma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515458" y="1051586"/>
            <a:ext cx="8134350" cy="4754828"/>
          </a:xfrm>
          <a:prstGeom prst="roundRect">
            <a:avLst>
              <a:gd name="adj" fmla="val 3910"/>
            </a:avLst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123" y="1557338"/>
            <a:ext cx="7863754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504826" y="5989292"/>
            <a:ext cx="4615808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00" i="1" dirty="0">
                <a:latin typeface="+mn-lt"/>
              </a:rPr>
              <a:t>Source: </a:t>
            </a:r>
            <a:r>
              <a:rPr lang="en-US" sz="700" dirty="0">
                <a:latin typeface="+mn-lt"/>
              </a:rPr>
              <a:t>Peter Leach, </a:t>
            </a:r>
            <a:r>
              <a:rPr lang="en-US" sz="700" i="1" dirty="0">
                <a:latin typeface="+mn-lt"/>
              </a:rPr>
              <a:t>Family Businesses: The Essentials </a:t>
            </a:r>
            <a:r>
              <a:rPr lang="en-US" sz="700" dirty="0">
                <a:latin typeface="+mn-lt"/>
              </a:rPr>
              <a:t>(London: Profile Books, 2007), pp. 4–10.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50904773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1314" name="Rectangle 2" descr="A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Disadvantages of a Family Business</a:t>
            </a:r>
            <a:endParaRPr lang="en-US"/>
          </a:p>
        </p:txBody>
      </p:sp>
      <p:sp>
        <p:nvSpPr>
          <p:cNvPr id="206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4350" y="1050925"/>
            <a:ext cx="7989527" cy="5303838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Conflict among family members about: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Risk (consequences of failure) to the family in launching a business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Nepotism and the differences in competencies and merit of family members involved in the business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Family traditions versus the business need to innovate and seize opportunities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Unity and cooperation of family versus business need to foster diversity and competition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Family loyalty versus the necessity to provide opportunities for non-family employees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5–</a:t>
            </a:r>
            <a:fld id="{A06D9A73-7942-47B8-9839-B970D5F8256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74638" y="6354763"/>
            <a:ext cx="5851525" cy="36671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179715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mall Business Management 16e">
  <a:themeElements>
    <a:clrScheme name="Human Resource Management 13e. 2">
      <a:dk1>
        <a:srgbClr val="000000"/>
      </a:dk1>
      <a:lt1>
        <a:srgbClr val="FFFFFF"/>
      </a:lt1>
      <a:dk2>
        <a:srgbClr val="003300"/>
      </a:dk2>
      <a:lt2>
        <a:srgbClr val="5F5F5F"/>
      </a:lt2>
      <a:accent1>
        <a:srgbClr val="009900"/>
      </a:accent1>
      <a:accent2>
        <a:srgbClr val="CC9900"/>
      </a:accent2>
      <a:accent3>
        <a:srgbClr val="FFFFFF"/>
      </a:accent3>
      <a:accent4>
        <a:srgbClr val="000000"/>
      </a:accent4>
      <a:accent5>
        <a:srgbClr val="AACAAA"/>
      </a:accent5>
      <a:accent6>
        <a:srgbClr val="B98A00"/>
      </a:accent6>
      <a:hlink>
        <a:srgbClr val="FF3300"/>
      </a:hlink>
      <a:folHlink>
        <a:srgbClr val="663300"/>
      </a:folHlink>
    </a:clrScheme>
    <a:fontScheme name="Human Resource Management 13e.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Human Resource Management 13e. 1">
        <a:dk1>
          <a:srgbClr val="000000"/>
        </a:dk1>
        <a:lt1>
          <a:srgbClr val="FFFFFF"/>
        </a:lt1>
        <a:dk2>
          <a:srgbClr val="396F39"/>
        </a:dk2>
        <a:lt2>
          <a:srgbClr val="FFCC00"/>
        </a:lt2>
        <a:accent1>
          <a:srgbClr val="009900"/>
        </a:accent1>
        <a:accent2>
          <a:srgbClr val="CC9900"/>
        </a:accent2>
        <a:accent3>
          <a:srgbClr val="AEBBAE"/>
        </a:accent3>
        <a:accent4>
          <a:srgbClr val="DADADA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man Resource Management 13e. 2">
        <a:dk1>
          <a:srgbClr val="000000"/>
        </a:dk1>
        <a:lt1>
          <a:srgbClr val="FFFFFF"/>
        </a:lt1>
        <a:dk2>
          <a:srgbClr val="003300"/>
        </a:dk2>
        <a:lt2>
          <a:srgbClr val="5F5F5F"/>
        </a:lt2>
        <a:accent1>
          <a:srgbClr val="0099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man Resource Management 13e.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man Resource Management 13e. 4">
        <a:dk1>
          <a:srgbClr val="000000"/>
        </a:dk1>
        <a:lt1>
          <a:srgbClr val="FFFFFF"/>
        </a:lt1>
        <a:dk2>
          <a:srgbClr val="FF0000"/>
        </a:dk2>
        <a:lt2>
          <a:srgbClr val="800000"/>
        </a:lt2>
        <a:accent1>
          <a:srgbClr val="0080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AAC0AA"/>
        </a:accent5>
        <a:accent6>
          <a:srgbClr val="E78A00"/>
        </a:accent6>
        <a:hlink>
          <a:srgbClr val="CC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5037</TotalTime>
  <Words>2843</Words>
  <Application>Microsoft Macintosh PowerPoint</Application>
  <PresentationFormat>On-screen Show (4:3)</PresentationFormat>
  <Paragraphs>267</Paragraphs>
  <Slides>27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Small Business Management 16e</vt:lpstr>
      <vt:lpstr>PowerPoint Presentation</vt:lpstr>
      <vt:lpstr>After studying this chapter, you should be able to…</vt:lpstr>
      <vt:lpstr>What Is a Family?</vt:lpstr>
      <vt:lpstr>What Is a Family Business?</vt:lpstr>
      <vt:lpstr>PowerPoint Presentation</vt:lpstr>
      <vt:lpstr>Family and Business Overlap</vt:lpstr>
      <vt:lpstr>Advantages of a Family Business</vt:lpstr>
      <vt:lpstr>PowerPoint Presentation</vt:lpstr>
      <vt:lpstr>Disadvantages of a Family Business</vt:lpstr>
      <vt:lpstr>Family Business Momentum</vt:lpstr>
      <vt:lpstr>PowerPoint Presentation</vt:lpstr>
      <vt:lpstr>The Fear of Commitment</vt:lpstr>
      <vt:lpstr>Commitment Through Unity</vt:lpstr>
      <vt:lpstr>Family Roles and Relationships</vt:lpstr>
      <vt:lpstr>Family Roles and Relationships (cont’d)</vt:lpstr>
      <vt:lpstr>Family Roles and Relationships (cont’d)</vt:lpstr>
      <vt:lpstr>Family Roles and Relationships (cont’d)</vt:lpstr>
      <vt:lpstr>PowerPoint Presentation</vt:lpstr>
      <vt:lpstr>The Need for Good Governance  in the Family Firm</vt:lpstr>
      <vt:lpstr>The Need for Good Governance  in the Family Firm (cont’d)</vt:lpstr>
      <vt:lpstr>The Need for Good Governance  in the Family Firm (cont’d)</vt:lpstr>
      <vt:lpstr>The Need for Good Governance  in the Family Firm (cont’d)</vt:lpstr>
      <vt:lpstr>The Process of Leadership Succession</vt:lpstr>
      <vt:lpstr>Preparing for Succession</vt:lpstr>
      <vt:lpstr>Conditions Favoring Successful Leadership Succession in a Family Firm</vt:lpstr>
      <vt:lpstr>Reluctant Parents and  Ambitious Children</vt:lpstr>
      <vt:lpstr>PowerPoint Presentation</vt:lpstr>
    </vt:vector>
  </TitlesOfParts>
  <Manager>Susanna Smart</Manager>
  <Company>Cengage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Small Business Management 16e</dc:title>
  <dc:subject>Chapter 5</dc:subject>
  <dc:creator>Charlie Cook, The University of West Alabama</dc:creator>
  <cp:lastModifiedBy>Nicole Simmons-Johnson</cp:lastModifiedBy>
  <cp:revision>474</cp:revision>
  <dcterms:created xsi:type="dcterms:W3CDTF">2003-02-17T02:06:55Z</dcterms:created>
  <dcterms:modified xsi:type="dcterms:W3CDTF">2013-10-10T15:45:13Z</dcterms:modified>
</cp:coreProperties>
</file>