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256" r:id="rId2"/>
    <p:sldId id="287" r:id="rId3"/>
    <p:sldId id="311" r:id="rId4"/>
    <p:sldId id="312" r:id="rId5"/>
    <p:sldId id="313" r:id="rId6"/>
    <p:sldId id="294" r:id="rId7"/>
    <p:sldId id="315" r:id="rId8"/>
    <p:sldId id="290" r:id="rId9"/>
    <p:sldId id="295" r:id="rId10"/>
    <p:sldId id="309" r:id="rId11"/>
    <p:sldId id="320" r:id="rId12"/>
    <p:sldId id="321" r:id="rId13"/>
    <p:sldId id="296" r:id="rId14"/>
    <p:sldId id="297" r:id="rId15"/>
    <p:sldId id="310" r:id="rId16"/>
    <p:sldId id="298" r:id="rId17"/>
    <p:sldId id="325" r:id="rId18"/>
    <p:sldId id="326" r:id="rId19"/>
    <p:sldId id="327" r:id="rId20"/>
    <p:sldId id="328" r:id="rId21"/>
    <p:sldId id="329" r:id="rId22"/>
    <p:sldId id="338" r:id="rId23"/>
    <p:sldId id="330" r:id="rId24"/>
    <p:sldId id="331" r:id="rId25"/>
    <p:sldId id="299" r:id="rId26"/>
    <p:sldId id="333" r:id="rId27"/>
    <p:sldId id="334" r:id="rId28"/>
    <p:sldId id="335" r:id="rId29"/>
    <p:sldId id="336" r:id="rId30"/>
    <p:sldId id="337" r:id="rId31"/>
    <p:sldId id="289" r:id="rId32"/>
  </p:sldIdLst>
  <p:sldSz cx="9144000" cy="6858000" type="screen4x3"/>
  <p:notesSz cx="69342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003366"/>
    <a:srgbClr val="990033"/>
    <a:srgbClr val="CC9900"/>
    <a:srgbClr val="336600"/>
    <a:srgbClr val="003300"/>
    <a:srgbClr val="EAEAEA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8571" autoAdjust="0"/>
    <p:restoredTop sz="94681" autoAdjust="0"/>
  </p:normalViewPr>
  <p:slideViewPr>
    <p:cSldViewPr>
      <p:cViewPr varScale="1">
        <p:scale>
          <a:sx n="104" d="100"/>
          <a:sy n="104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564" y="-96"/>
      </p:cViewPr>
      <p:guideLst>
        <p:guide orient="horz" pos="2924"/>
        <p:guide pos="2184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51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820150"/>
            <a:ext cx="30051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F09F44B-D619-4AB9-B3EC-2643713534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53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61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10075"/>
            <a:ext cx="508635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51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820150"/>
            <a:ext cx="30051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B9534C7-9958-4FFE-88D5-84BBB45E7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8446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710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71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71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71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07300D-3256-42F9-8954-B300D67D6943}" type="slidenum">
              <a:rPr lang="en-US" sz="1200" smtClean="0">
                <a:latin typeface="Times New Roman" pitchFamily="18" charset="0"/>
              </a:rPr>
              <a:pPr eaLnBrk="1" hangingPunct="1"/>
              <a:t>1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60C961-98C1-4D24-B759-7B9C0C3E853D}" type="slidenum">
              <a:rPr lang="en-US"/>
              <a:pPr/>
              <a:t>19</a:t>
            </a:fld>
            <a:endParaRPr lang="en-US"/>
          </a:p>
        </p:txBody>
      </p:sp>
      <p:sp>
        <p:nvSpPr>
          <p:cNvPr id="204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373C48-816A-47F3-B2C1-5949D86C64B0}" type="slidenum">
              <a:rPr lang="en-US"/>
              <a:pPr/>
              <a:t>20</a:t>
            </a:fld>
            <a:endParaRPr lang="en-US"/>
          </a:p>
        </p:txBody>
      </p:sp>
      <p:sp>
        <p:nvSpPr>
          <p:cNvPr id="204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76150B-9409-4428-90CB-68D8FA78E018}" type="slidenum">
              <a:rPr lang="en-US"/>
              <a:pPr/>
              <a:t>21</a:t>
            </a:fld>
            <a:endParaRPr lang="en-US"/>
          </a:p>
        </p:txBody>
      </p:sp>
      <p:sp>
        <p:nvSpPr>
          <p:cNvPr id="204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4E6D67-899B-4890-BD85-B77AF89789AE}" type="slidenum">
              <a:rPr lang="en-US"/>
              <a:pPr/>
              <a:t>23</a:t>
            </a:fld>
            <a:endParaRPr lang="en-US"/>
          </a:p>
        </p:txBody>
      </p:sp>
      <p:sp>
        <p:nvSpPr>
          <p:cNvPr id="204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FF33F1-A0AB-40BA-8641-40CF4CD7DFF0}" type="slidenum">
              <a:rPr lang="en-US"/>
              <a:pPr/>
              <a:t>24</a:t>
            </a:fld>
            <a:endParaRPr lang="en-US"/>
          </a:p>
        </p:txBody>
      </p:sp>
      <p:sp>
        <p:nvSpPr>
          <p:cNvPr id="204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568FD2-3E21-4609-8407-3EC72C283708}" type="slidenum">
              <a:rPr lang="en-US"/>
              <a:pPr/>
              <a:t>26</a:t>
            </a:fld>
            <a:endParaRPr lang="en-US"/>
          </a:p>
        </p:txBody>
      </p:sp>
      <p:sp>
        <p:nvSpPr>
          <p:cNvPr id="205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C884F1-F922-49AA-B515-F088ACE091B3}" type="slidenum">
              <a:rPr lang="en-US"/>
              <a:pPr/>
              <a:t>27</a:t>
            </a:fld>
            <a:endParaRPr lang="en-US"/>
          </a:p>
        </p:txBody>
      </p:sp>
      <p:sp>
        <p:nvSpPr>
          <p:cNvPr id="205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11BA46-0373-4FD4-92D0-58006A97AB5D}" type="slidenum">
              <a:rPr lang="en-US"/>
              <a:pPr/>
              <a:t>28</a:t>
            </a:fld>
            <a:endParaRPr lang="en-US"/>
          </a:p>
        </p:txBody>
      </p:sp>
      <p:sp>
        <p:nvSpPr>
          <p:cNvPr id="205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766BE8-356A-411E-90F1-49F8C24B1B6A}" type="slidenum">
              <a:rPr lang="en-US"/>
              <a:pPr/>
              <a:t>29</a:t>
            </a:fld>
            <a:endParaRPr lang="en-US"/>
          </a:p>
        </p:txBody>
      </p:sp>
      <p:sp>
        <p:nvSpPr>
          <p:cNvPr id="205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F9525F-1502-4ACE-A3F5-4F2FEE5C3003}" type="slidenum">
              <a:rPr lang="en-US"/>
              <a:pPr/>
              <a:t>30</a:t>
            </a:fld>
            <a:endParaRPr lang="en-US"/>
          </a:p>
        </p:txBody>
      </p:sp>
      <p:sp>
        <p:nvSpPr>
          <p:cNvPr id="205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65C805-4F0A-4061-8EAD-90C29ECFA0AF}" type="slidenum">
              <a:rPr lang="en-US"/>
              <a:pPr/>
              <a:t>3</a:t>
            </a:fld>
            <a:endParaRPr lang="en-US"/>
          </a:p>
        </p:txBody>
      </p:sp>
      <p:sp>
        <p:nvSpPr>
          <p:cNvPr id="201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3263"/>
            <a:ext cx="4625975" cy="346868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01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405313"/>
            <a:ext cx="5087937" cy="418306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57916" tIns="27350" rIns="57916" bIns="273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F71E02-E782-4C30-AB4E-74C35CBDA805}" type="slidenum">
              <a:rPr lang="en-US"/>
              <a:pPr/>
              <a:t>4</a:t>
            </a:fld>
            <a:endParaRPr lang="en-US"/>
          </a:p>
        </p:txBody>
      </p:sp>
      <p:sp>
        <p:nvSpPr>
          <p:cNvPr id="202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3263"/>
            <a:ext cx="4625975" cy="3468687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02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405313"/>
            <a:ext cx="5087937" cy="4183062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57916" tIns="27350" rIns="57916" bIns="273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22E9A4-1918-4D13-B9B4-7A91554DAB75}" type="slidenum">
              <a:rPr lang="en-US"/>
              <a:pPr/>
              <a:t>5</a:t>
            </a:fld>
            <a:endParaRPr lang="en-US"/>
          </a:p>
        </p:txBody>
      </p:sp>
      <p:sp>
        <p:nvSpPr>
          <p:cNvPr id="206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566036-49B7-40D2-B4A2-AC1E145BDC96}" type="slidenum">
              <a:rPr lang="en-US"/>
              <a:pPr/>
              <a:t>7</a:t>
            </a:fld>
            <a:endParaRPr lang="en-US"/>
          </a:p>
        </p:txBody>
      </p:sp>
      <p:sp>
        <p:nvSpPr>
          <p:cNvPr id="201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48198B-28E0-4E18-8D00-8543C85BEB93}" type="slidenum">
              <a:rPr lang="en-US"/>
              <a:pPr/>
              <a:t>11</a:t>
            </a:fld>
            <a:endParaRPr lang="en-US"/>
          </a:p>
        </p:txBody>
      </p:sp>
      <p:sp>
        <p:nvSpPr>
          <p:cNvPr id="202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392B38-FE89-41A3-932D-1B6304EC025A}" type="slidenum">
              <a:rPr lang="en-US"/>
              <a:pPr/>
              <a:t>12</a:t>
            </a:fld>
            <a:endParaRPr lang="en-US"/>
          </a:p>
        </p:txBody>
      </p:sp>
      <p:sp>
        <p:nvSpPr>
          <p:cNvPr id="203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AE3BC2-433D-4624-8CA8-E03C47410BB6}" type="slidenum">
              <a:rPr lang="en-US"/>
              <a:pPr/>
              <a:t>17</a:t>
            </a:fld>
            <a:endParaRPr lang="en-US"/>
          </a:p>
        </p:txBody>
      </p:sp>
      <p:sp>
        <p:nvSpPr>
          <p:cNvPr id="206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A02A4F-5898-47F4-BF51-66C7FF35F97C}" type="slidenum">
              <a:rPr lang="en-US"/>
              <a:pPr/>
              <a:t>18</a:t>
            </a:fld>
            <a:endParaRPr lang="en-US"/>
          </a:p>
        </p:txBody>
      </p:sp>
      <p:sp>
        <p:nvSpPr>
          <p:cNvPr id="202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4937125" y="3337562"/>
            <a:ext cx="4206875" cy="1828780"/>
          </a:xfrm>
          <a:prstGeom prst="rect">
            <a:avLst/>
          </a:prstGeom>
          <a:noFill/>
          <a:ln w="12700">
            <a:noFill/>
          </a:ln>
          <a:effectLst/>
          <a:extLst/>
        </p:spPr>
        <p:txBody>
          <a:bodyPr wrap="none" anchor="ctr" anchorCtr="1"/>
          <a:lstStyle/>
          <a:p>
            <a:pPr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Franchises 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Buyouts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Box 5"/>
          <p:cNvSpPr txBox="1">
            <a:spLocks noChangeArrowheads="1"/>
          </p:cNvSpPr>
          <p:nvPr userDrawn="1"/>
        </p:nvSpPr>
        <p:spPr bwMode="auto">
          <a:xfrm>
            <a:off x="182563" y="6157511"/>
            <a:ext cx="6401095" cy="59848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200"/>
              </a:spcBef>
              <a:spcAft>
                <a:spcPts val="0"/>
              </a:spcAft>
              <a:defRPr/>
            </a:pPr>
            <a:r>
              <a:rPr lang="en-US" sz="800" dirty="0" smtClean="0">
                <a:solidFill>
                  <a:schemeClr val="bg1"/>
                </a:solidFill>
              </a:rPr>
              <a:t>PowerPoint Presentation prepared by Charlie Cook, The University of West Alabama</a:t>
            </a:r>
          </a:p>
          <a:p>
            <a:pPr eaLnBrk="1" hangingPunct="1">
              <a:spcBef>
                <a:spcPts val="200"/>
              </a:spcBef>
              <a:spcAft>
                <a:spcPts val="0"/>
              </a:spcAft>
              <a:defRPr/>
            </a:pPr>
            <a:r>
              <a:rPr lang="en-US" sz="800" dirty="0" smtClean="0">
                <a:solidFill>
                  <a:schemeClr val="bg1"/>
                </a:solidFill>
              </a:rPr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5201110" y="2900991"/>
            <a:ext cx="118903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259512" y="2690813"/>
            <a:ext cx="1055657" cy="76835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5303512" y="411513"/>
            <a:ext cx="17919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PART 2</a:t>
            </a:r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5303512" y="1134979"/>
            <a:ext cx="31897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STARTING FROM SCRATCH OR JOINING AN EXISTING BUSINESS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128039261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4–</a:t>
            </a:r>
            <a:fld id="{038B3CA7-42C0-4034-8ECB-182B923D6494}" type="slidenum">
              <a:rPr lang="en-US" smtClean="0">
                <a:cs typeface="+mn-cs"/>
              </a:rPr>
              <a:pPr>
                <a:defRPr/>
              </a:pPr>
              <a:t>‹#›</a:t>
            </a:fld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8915084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4–</a:t>
            </a:r>
            <a:fld id="{3C4B1678-29E9-406B-8611-C10563271ED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1502976001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4–</a:t>
            </a:r>
            <a:fld id="{608A71E4-0633-429D-A95B-42C1309D7D5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3387623129"/>
      </p:ext>
    </p:extLst>
  </p:cSld>
  <p:clrMapOvr>
    <a:masterClrMapping/>
  </p:clrMapOvr>
  <p:transition xmlns:p14="http://schemas.microsoft.com/office/powerpoint/2010/main" spd="slow">
    <p:cut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4–</a:t>
            </a:r>
            <a:fld id="{53BD7F2C-DE99-43C2-AD0B-C54122E62F8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1721271708"/>
      </p:ext>
    </p:extLst>
  </p:cSld>
  <p:clrMapOvr>
    <a:masterClrMapping/>
  </p:clrMapOvr>
  <p:transition xmlns:p14="http://schemas.microsoft.com/office/powerpoint/2010/main" spd="slow">
    <p:cut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4–</a:t>
            </a:r>
            <a:fld id="{619D3C09-192B-497A-BD7F-4DD079B9FA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3280941624"/>
      </p:ext>
    </p:extLst>
  </p:cSld>
  <p:clrMapOvr>
    <a:masterClrMapping/>
  </p:clrMapOvr>
  <p:transition xmlns:p14="http://schemas.microsoft.com/office/powerpoint/2010/main" spd="slow">
    <p:cut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4–</a:t>
            </a:r>
            <a:fld id="{301FBD55-E52D-4865-A8B7-C6CF05391A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1764687234"/>
      </p:ext>
    </p:extLst>
  </p:cSld>
  <p:clrMapOvr>
    <a:masterClrMapping/>
  </p:clrMapOvr>
  <p:transition xmlns:p14="http://schemas.microsoft.com/office/powerpoint/2010/main" spd="slow">
    <p:cut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4–</a:t>
            </a:r>
            <a:fld id="{361A781A-3F51-406D-8952-AA2E93BB8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95927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rnObj_1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45" y="390525"/>
            <a:ext cx="8254319" cy="523220"/>
          </a:xfrm>
        </p:spPr>
        <p:txBody>
          <a:bodyPr/>
          <a:lstStyle>
            <a:lvl1pPr>
              <a:defRPr sz="2800" i="1">
                <a:solidFill>
                  <a:schemeClr val="accent2">
                    <a:lumMod val="40000"/>
                    <a:lumOff val="60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After studying this chapter, you should be able to…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14350" y="1050925"/>
            <a:ext cx="8102600" cy="5303838"/>
          </a:xfrm>
          <a:effectLst/>
        </p:spPr>
        <p:txBody>
          <a:bodyPr/>
          <a:lstStyle>
            <a:lvl1pPr marL="514350" indent="-514350">
              <a:buClr>
                <a:schemeClr val="accent6">
                  <a:lumMod val="60000"/>
                  <a:lumOff val="40000"/>
                </a:schemeClr>
              </a:buClr>
              <a:buFont typeface="+mj-lt"/>
              <a:buAutoNum type="arabicPeriod"/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798512" indent="-457200">
              <a:buFont typeface="+mj-lt"/>
              <a:buAutoNum type="arabicPeriod"/>
              <a:defRPr>
                <a:solidFill>
                  <a:schemeClr val="bg1"/>
                </a:solidFill>
                <a:effectLst/>
              </a:defRPr>
            </a:lvl2pPr>
            <a:lvl3pPr marL="1196975" indent="-457200">
              <a:buFont typeface="+mj-lt"/>
              <a:buAutoNum type="arabicPeriod"/>
              <a:defRPr>
                <a:solidFill>
                  <a:schemeClr val="bg1"/>
                </a:solidFill>
                <a:effectLst/>
              </a:defRPr>
            </a:lvl3pPr>
            <a:lvl4pPr marL="1546225" indent="-457200">
              <a:buFont typeface="+mj-lt"/>
              <a:buAutoNum type="arabicPeriod"/>
              <a:defRPr>
                <a:solidFill>
                  <a:schemeClr val="bg1"/>
                </a:solidFill>
                <a:effectLst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4–</a:t>
            </a:r>
            <a:fld id="{E617E61D-7BA2-403D-835E-84405F55A6A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 rot="16200000">
            <a:off x="7843230" y="5173449"/>
            <a:ext cx="183736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</a:rPr>
              <a:t>© iStockphoto.com/Dan Bachman</a:t>
            </a:r>
            <a:endParaRPr lang="en-US" sz="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530077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3366"/>
              </a:buCl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4–</a:t>
            </a:r>
            <a:fld id="{3A4B463A-2C18-4BB4-9F42-077004D405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2552113998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90525"/>
            <a:ext cx="8077200" cy="107721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600219"/>
            <a:ext cx="8102600" cy="4754543"/>
          </a:xfrm>
        </p:spPr>
        <p:txBody>
          <a:bodyPr/>
          <a:lstStyle>
            <a:lvl1pPr>
              <a:buClr>
                <a:srgbClr val="003366"/>
              </a:buCl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4–</a:t>
            </a:r>
            <a:fld id="{8CB2D540-898D-4F4E-8AAF-589A9BEE1A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2774629740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90525"/>
            <a:ext cx="8077200" cy="646986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algn="ctr"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234463"/>
            <a:ext cx="8102600" cy="5120299"/>
          </a:xfrm>
        </p:spPr>
        <p:txBody>
          <a:bodyPr/>
          <a:lstStyle>
            <a:lvl1pPr>
              <a:spcBef>
                <a:spcPts val="1200"/>
              </a:spcBef>
              <a:buClr>
                <a:srgbClr val="003366"/>
              </a:buClr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4–</a:t>
            </a:r>
            <a:fld id="{3A4B463A-2C18-4BB4-9F42-077004D405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499859382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050925"/>
            <a:ext cx="3975100" cy="5303838"/>
          </a:xfrm>
        </p:spPr>
        <p:txBody>
          <a:bodyPr/>
          <a:lstStyle>
            <a:lvl1pPr>
              <a:buClr>
                <a:srgbClr val="002060"/>
              </a:buCl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050925"/>
            <a:ext cx="3975100" cy="5303838"/>
          </a:xfrm>
        </p:spPr>
        <p:txBody>
          <a:bodyPr/>
          <a:lstStyle>
            <a:lvl1pPr>
              <a:buClr>
                <a:srgbClr val="003366"/>
              </a:buCl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4–</a:t>
            </a:r>
            <a:fld id="{E234D081-949E-4C82-8E41-6648421D43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283062670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xhibit0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4–</a:t>
            </a:r>
            <a:fld id="{6368B20B-D7E6-4343-B43B-AB691CEBCD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748836580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xihibit0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4–</a:t>
            </a:r>
            <a:fld id="{C1AE3EE5-2EAE-4B80-BCFF-142EB11EA0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2102776146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KeyTer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050925"/>
            <a:ext cx="3975100" cy="5303838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400">
                <a:solidFill>
                  <a:srgbClr val="996633"/>
                </a:solidFill>
              </a:defRPr>
            </a:lvl2pPr>
            <a:lvl3pPr>
              <a:defRPr sz="2000">
                <a:solidFill>
                  <a:srgbClr val="996633"/>
                </a:solidFill>
              </a:defRPr>
            </a:lvl3pPr>
            <a:lvl4pPr>
              <a:defRPr sz="1800">
                <a:solidFill>
                  <a:srgbClr val="996633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050925"/>
            <a:ext cx="3975100" cy="5303838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4–</a:t>
            </a:r>
            <a:fld id="{C20A81ED-8C36-40C6-B4DF-24F1B7BA4DB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2" name="Rounded Rectangle 1"/>
          <p:cNvSpPr/>
          <p:nvPr userDrawn="1"/>
        </p:nvSpPr>
        <p:spPr bwMode="auto">
          <a:xfrm>
            <a:off x="457245" y="411513"/>
            <a:ext cx="8229509" cy="548634"/>
          </a:xfrm>
          <a:prstGeom prst="roundRect">
            <a:avLst>
              <a:gd name="adj" fmla="val 28295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Key Terms</a:t>
            </a:r>
          </a:p>
        </p:txBody>
      </p:sp>
    </p:spTree>
    <p:extLst>
      <p:ext uri="{BB962C8B-B14F-4D97-AF65-F5344CB8AC3E}">
        <p14:creationId xmlns:p14="http://schemas.microsoft.com/office/powerpoint/2010/main" val="1989365804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 autoUpdateAnimBg="0">
        <p:tmplLst>
          <p:tmpl lvl="1">
            <p:tnLst>
              <p:par>
                <p:cTn xmlns:p14="http://schemas.microsoft.com/office/powerpoint/2010/main"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 bldLvl="3" autoUpdateAnimBg="0">
        <p:tmplLst>
          <p:tmpl lvl="1">
            <p:tnLst>
              <p:par>
                <p:cTn xmlns:p14="http://schemas.microsoft.com/office/powerpoint/2010/main"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blackWhite">
          <a:xfrm>
            <a:off x="523875" y="390525"/>
            <a:ext cx="807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EAEAEA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050925"/>
            <a:ext cx="8102600" cy="530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638" y="6354763"/>
            <a:ext cx="5851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59563" y="6354763"/>
            <a:ext cx="2209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800" b="1"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4–</a:t>
            </a:r>
            <a:fld id="{8874BA8D-9B1F-4A10-BB8E-E10AD0F91560}" type="slidenum">
              <a:rPr lang="en-US" smtClean="0">
                <a:cs typeface="+mn-cs"/>
              </a:rPr>
              <a:pPr>
                <a:defRPr/>
              </a:pPr>
              <a:t>‹#›</a:t>
            </a:fld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83" r:id="rId2"/>
    <p:sldLayoutId id="2147483978" r:id="rId3"/>
    <p:sldLayoutId id="2147483979" r:id="rId4"/>
    <p:sldLayoutId id="2147483991" r:id="rId5"/>
    <p:sldLayoutId id="2147483980" r:id="rId6"/>
    <p:sldLayoutId id="2147483984" r:id="rId7"/>
    <p:sldLayoutId id="2147483985" r:id="rId8"/>
    <p:sldLayoutId id="2147483981" r:id="rId9"/>
    <p:sldLayoutId id="2147483976" r:id="rId10"/>
    <p:sldLayoutId id="2147483982" r:id="rId11"/>
    <p:sldLayoutId id="2147483986" r:id="rId12"/>
    <p:sldLayoutId id="2147483987" r:id="rId13"/>
    <p:sldLayoutId id="2147483988" r:id="rId14"/>
    <p:sldLayoutId id="2147483989" r:id="rId15"/>
    <p:sldLayoutId id="2147483990" r:id="rId16"/>
  </p:sldLayoutIdLst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3" autoUpdateAnimBg="0">
        <p:tmplLst>
          <p:tmpl lvl="1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3200" dirty="0">
          <a:solidFill>
            <a:srgbClr val="99003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33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33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33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90033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222250" indent="-222250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Char char="•"/>
        <a:defRPr lang="en-US" sz="28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625475" indent="-284163" algn="l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SzPct val="90000"/>
        <a:buFont typeface="Wingdings" pitchFamily="2" charset="2"/>
        <a:buChar char="Ø"/>
        <a:defRPr lang="en-US" sz="24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974725" indent="-2349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75000"/>
        <a:buFont typeface="Wingdings" pitchFamily="2" charset="2"/>
        <a:buChar char="v"/>
        <a:defRPr lang="en-US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311275" indent="-2222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lang="en-US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1657350" indent="-17303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lang="en-US" sz="1600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114550" indent="-17303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571750" indent="-17303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028950" indent="-17303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486150" indent="-17303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600">
          <a:solidFill>
            <a:srgbClr val="9933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3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3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5.wmf"/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6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7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9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4–</a:t>
            </a:r>
            <a:fld id="{C1AE3EE5-2EAE-4B80-BCFF-142EB11EA0D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Text Box 3" descr="SecGrnbkg03"/>
          <p:cNvSpPr txBox="1">
            <a:spLocks noChangeArrowheads="1"/>
          </p:cNvSpPr>
          <p:nvPr/>
        </p:nvSpPr>
        <p:spPr bwMode="blackWhite">
          <a:xfrm>
            <a:off x="731563" y="320074"/>
            <a:ext cx="201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cs typeface="Tahoma" pitchFamily="34" charset="0"/>
              </a:rPr>
              <a:t>EXHIBIT 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Tahoma" pitchFamily="34" charset="0"/>
              </a:rPr>
              <a:t>4.4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  <a:cs typeface="Tahom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96385" y="337082"/>
            <a:ext cx="54331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292929"/>
                </a:solidFill>
                <a:latin typeface="+mn-lt"/>
                <a:cs typeface="Tahoma" pitchFamily="34" charset="0"/>
              </a:rPr>
              <a:t>An Estimate of Investment Costs and Benefits </a:t>
            </a:r>
            <a:r>
              <a:rPr lang="en-US" sz="1800" b="1" dirty="0" smtClean="0">
                <a:solidFill>
                  <a:srgbClr val="292929"/>
                </a:solidFill>
                <a:latin typeface="+mn-lt"/>
                <a:cs typeface="Tahoma" pitchFamily="34" charset="0"/>
              </a:rPr>
              <a:t>by Oreck </a:t>
            </a:r>
            <a:r>
              <a:rPr lang="en-US" sz="1800" b="1" dirty="0">
                <a:solidFill>
                  <a:srgbClr val="292929"/>
                </a:solidFill>
                <a:latin typeface="+mn-lt"/>
                <a:cs typeface="Tahoma" pitchFamily="34" charset="0"/>
              </a:rPr>
              <a:t>Clean Home Center</a:t>
            </a:r>
            <a:endParaRPr lang="en-US" sz="1800" b="1" dirty="0" smtClean="0">
              <a:solidFill>
                <a:srgbClr val="292929"/>
              </a:solidFill>
              <a:latin typeface="+mn-lt"/>
              <a:cs typeface="Tahom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06" y="1619651"/>
            <a:ext cx="8412388" cy="3180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5792757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1378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Franchisor Controls on Franchisees</a:t>
            </a:r>
          </a:p>
        </p:txBody>
      </p:sp>
      <p:sp>
        <p:nvSpPr>
          <p:cNvPr id="2021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35000"/>
              </a:spcBef>
            </a:pPr>
            <a:r>
              <a:rPr lang="en-US"/>
              <a:t>Restricting of sales territory</a:t>
            </a:r>
          </a:p>
          <a:p>
            <a:pPr>
              <a:spcBef>
                <a:spcPct val="35000"/>
              </a:spcBef>
            </a:pPr>
            <a:r>
              <a:rPr lang="en-US"/>
              <a:t>Requiring site approval and imposing requirement on the outlet’s appearance</a:t>
            </a:r>
          </a:p>
          <a:p>
            <a:pPr>
              <a:spcBef>
                <a:spcPct val="35000"/>
              </a:spcBef>
            </a:pPr>
            <a:r>
              <a:rPr lang="en-US"/>
              <a:t>Restricting the goods/services that can be sold</a:t>
            </a:r>
          </a:p>
          <a:p>
            <a:pPr>
              <a:spcBef>
                <a:spcPct val="35000"/>
              </a:spcBef>
            </a:pPr>
            <a:r>
              <a:rPr lang="en-US"/>
              <a:t>Requiring specific operating hours</a:t>
            </a:r>
          </a:p>
          <a:p>
            <a:pPr>
              <a:spcBef>
                <a:spcPct val="35000"/>
              </a:spcBef>
            </a:pPr>
            <a:r>
              <a:rPr lang="en-US"/>
              <a:t>Controlling advertising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4–</a:t>
            </a:r>
            <a:fld id="{CD0CE71A-71E2-492C-A4C1-32E777A5154E}" type="slidenum">
              <a:rPr lang="en-US"/>
              <a:pPr/>
              <a:t>11</a:t>
            </a:fld>
            <a:endParaRPr lang="en-US"/>
          </a:p>
        </p:txBody>
      </p:sp>
      <p:pic>
        <p:nvPicPr>
          <p:cNvPr id="2021380" name="Picture 4" descr="PE01844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475" y="4268788"/>
            <a:ext cx="2925763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0463637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1618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Franchise Opportunities</a:t>
            </a:r>
            <a:endParaRPr lang="en-US" dirty="0"/>
          </a:p>
        </p:txBody>
      </p:sp>
      <p:sp>
        <p:nvSpPr>
          <p:cNvPr id="2031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Selecting a Franchise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Personal observation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Advertisements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Investigating the Potential Franchise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Information sources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Independent, third-party sources</a:t>
            </a:r>
          </a:p>
          <a:p>
            <a:pPr lvl="3">
              <a:spcBef>
                <a:spcPts val="600"/>
              </a:spcBef>
            </a:pPr>
            <a:r>
              <a:rPr lang="en-US" dirty="0" smtClean="0"/>
              <a:t>Federal Trade Commission</a:t>
            </a:r>
          </a:p>
          <a:p>
            <a:pPr lvl="3">
              <a:spcBef>
                <a:spcPts val="600"/>
              </a:spcBef>
            </a:pPr>
            <a:r>
              <a:rPr lang="en-US" dirty="0" smtClean="0"/>
              <a:t>Internet</a:t>
            </a:r>
          </a:p>
          <a:p>
            <a:pPr lvl="3">
              <a:spcBef>
                <a:spcPts val="600"/>
              </a:spcBef>
            </a:pPr>
            <a:r>
              <a:rPr lang="en-US" dirty="0" smtClean="0"/>
              <a:t>Franchise consultants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Franchisors themselves</a:t>
            </a:r>
          </a:p>
          <a:p>
            <a:pPr lvl="3">
              <a:spcBef>
                <a:spcPts val="600"/>
              </a:spcBef>
            </a:pPr>
            <a:r>
              <a:rPr lang="en-US" dirty="0" smtClean="0"/>
              <a:t>Disclosure documents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Existing and previous franchisees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4–</a:t>
            </a:r>
            <a:fld id="{84B941FB-CA3D-4568-98AD-BB74AF6A7AD3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2031620" name="Picture 4" descr="j015907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163" y="3662363"/>
            <a:ext cx="2560637" cy="2417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1642356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4–</a:t>
            </a:r>
            <a:fld id="{6368B20B-D7E6-4343-B43B-AB691CEBCDC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Text Box 3" descr="SecGrnbkg03"/>
          <p:cNvSpPr txBox="1">
            <a:spLocks noChangeArrowheads="1"/>
          </p:cNvSpPr>
          <p:nvPr/>
        </p:nvSpPr>
        <p:spPr bwMode="blackWhite">
          <a:xfrm>
            <a:off x="731563" y="334142"/>
            <a:ext cx="201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cs typeface="Tahoma" pitchFamily="34" charset="0"/>
              </a:rPr>
              <a:t>EXHIBIT 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Tahoma" pitchFamily="34" charset="0"/>
              </a:rPr>
              <a:t>4.5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  <a:cs typeface="Tahom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96385" y="390247"/>
            <a:ext cx="57606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292929"/>
                </a:solidFill>
                <a:latin typeface="+mn-lt"/>
                <a:cs typeface="Tahoma" pitchFamily="34" charset="0"/>
              </a:rPr>
              <a:t>Evaluating Franchise Opportunities</a:t>
            </a:r>
            <a:endParaRPr lang="en-US" sz="1800" b="1" dirty="0" smtClean="0">
              <a:solidFill>
                <a:srgbClr val="292929"/>
              </a:solidFill>
              <a:latin typeface="+mn-lt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8684" y="1051586"/>
            <a:ext cx="8046632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smtClean="0"/>
              <a:t>Is </a:t>
            </a:r>
            <a:r>
              <a:rPr lang="en-US" sz="2000" dirty="0"/>
              <a:t>the franchisor dedicated to a franchise system as its primary mechanism of </a:t>
            </a:r>
            <a:r>
              <a:rPr lang="en-US" sz="2000" dirty="0" smtClean="0"/>
              <a:t>product and </a:t>
            </a:r>
            <a:r>
              <a:rPr lang="en-US" sz="2000" dirty="0"/>
              <a:t>service distribution?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smtClean="0"/>
              <a:t>Does </a:t>
            </a:r>
            <a:r>
              <a:rPr lang="en-US" sz="2000" dirty="0"/>
              <a:t>the franchisor produce and market quality goods and services for which there </a:t>
            </a:r>
            <a:r>
              <a:rPr lang="en-US" sz="2000" dirty="0" smtClean="0"/>
              <a:t>is an </a:t>
            </a:r>
            <a:r>
              <a:rPr lang="en-US" sz="2000" dirty="0"/>
              <a:t>established market demand?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smtClean="0"/>
              <a:t>Does </a:t>
            </a:r>
            <a:r>
              <a:rPr lang="en-US" sz="2000" dirty="0"/>
              <a:t>the franchisor enjoy a favorable reputation and broad acceptance in </a:t>
            </a:r>
            <a:r>
              <a:rPr lang="en-US" sz="2000" dirty="0" smtClean="0"/>
              <a:t>the industry</a:t>
            </a:r>
            <a:r>
              <a:rPr lang="en-US" sz="2000" dirty="0"/>
              <a:t>?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smtClean="0"/>
              <a:t>Will </a:t>
            </a:r>
            <a:r>
              <a:rPr lang="en-US" sz="2000" dirty="0"/>
              <a:t>the franchisor offer an established, well-designed marketing and business </a:t>
            </a:r>
            <a:r>
              <a:rPr lang="en-US" sz="2000" dirty="0" smtClean="0"/>
              <a:t>plan and </a:t>
            </a:r>
            <a:r>
              <a:rPr lang="en-US" sz="2000" dirty="0"/>
              <a:t>provide substantial and complete training to franchisees?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smtClean="0"/>
              <a:t>Does </a:t>
            </a:r>
            <a:r>
              <a:rPr lang="en-US" sz="2000" dirty="0"/>
              <a:t>the franchisor have good relations with its franchisees, and do the </a:t>
            </a:r>
            <a:r>
              <a:rPr lang="en-US" sz="2000" dirty="0" smtClean="0"/>
              <a:t>franchisees have </a:t>
            </a:r>
            <a:r>
              <a:rPr lang="en-US" sz="2000" dirty="0"/>
              <a:t>a strong franchisee organization that has negotiating leverage with </a:t>
            </a:r>
            <a:r>
              <a:rPr lang="en-US" sz="2000" dirty="0" smtClean="0"/>
              <a:t>the franchisor</a:t>
            </a:r>
            <a:r>
              <a:rPr lang="en-US" sz="2000" dirty="0"/>
              <a:t>?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smtClean="0"/>
              <a:t>Does </a:t>
            </a:r>
            <a:r>
              <a:rPr lang="en-US" sz="2000" dirty="0"/>
              <a:t>the franchisor have a history of attractive earnings by its franchisees?</a:t>
            </a:r>
          </a:p>
        </p:txBody>
      </p:sp>
    </p:spTree>
    <p:extLst>
      <p:ext uri="{BB962C8B-B14F-4D97-AF65-F5344CB8AC3E}">
        <p14:creationId xmlns:p14="http://schemas.microsoft.com/office/powerpoint/2010/main" val="798009972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4–</a:t>
            </a:r>
            <a:fld id="{6368B20B-D7E6-4343-B43B-AB691CEBCDC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Text Box 3" descr="SecGrnbkg03"/>
          <p:cNvSpPr txBox="1">
            <a:spLocks noChangeArrowheads="1"/>
          </p:cNvSpPr>
          <p:nvPr/>
        </p:nvSpPr>
        <p:spPr bwMode="blackWhite">
          <a:xfrm>
            <a:off x="731563" y="334142"/>
            <a:ext cx="201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cs typeface="Tahoma" pitchFamily="34" charset="0"/>
              </a:rPr>
              <a:t>EXHIBIT 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Tahoma" pitchFamily="34" charset="0"/>
              </a:rPr>
              <a:t>4.6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  <a:cs typeface="Tahom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96385" y="390247"/>
            <a:ext cx="57606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292929"/>
                </a:solidFill>
                <a:latin typeface="+mn-lt"/>
                <a:cs typeface="Tahoma" pitchFamily="34" charset="0"/>
              </a:rPr>
              <a:t>Profile from International Franchise Association (2010)</a:t>
            </a:r>
            <a:endParaRPr lang="en-US" sz="1600" b="1" dirty="0" smtClean="0">
              <a:solidFill>
                <a:srgbClr val="292929"/>
              </a:solidFill>
              <a:latin typeface="+mn-lt"/>
              <a:cs typeface="Tahoma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731563" y="1051586"/>
            <a:ext cx="7708516" cy="5120584"/>
          </a:xfrm>
          <a:prstGeom prst="roundRect">
            <a:avLst>
              <a:gd name="adj" fmla="val 3910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088" y="1325853"/>
            <a:ext cx="6981825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2590886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4–</a:t>
            </a:r>
            <a:fld id="{6368B20B-D7E6-4343-B43B-AB691CEBCDC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Text Box 3" descr="SecGrnbkg03"/>
          <p:cNvSpPr txBox="1">
            <a:spLocks noChangeArrowheads="1"/>
          </p:cNvSpPr>
          <p:nvPr/>
        </p:nvSpPr>
        <p:spPr bwMode="blackWhite">
          <a:xfrm>
            <a:off x="731563" y="334142"/>
            <a:ext cx="201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cs typeface="Tahoma" pitchFamily="34" charset="0"/>
              </a:rPr>
              <a:t>EXHIBIT 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Tahoma" pitchFamily="34" charset="0"/>
              </a:rPr>
              <a:t>4.6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  <a:cs typeface="Tahom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96385" y="390247"/>
            <a:ext cx="57606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292929"/>
                </a:solidFill>
                <a:latin typeface="+mn-lt"/>
                <a:cs typeface="Tahoma" pitchFamily="34" charset="0"/>
              </a:rPr>
              <a:t>Profile from International Franchise Association (2010)</a:t>
            </a:r>
            <a:endParaRPr lang="en-US" sz="1600" b="1" dirty="0" smtClean="0">
              <a:solidFill>
                <a:srgbClr val="292929"/>
              </a:solidFill>
              <a:latin typeface="+mn-lt"/>
              <a:cs typeface="Tahoma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731563" y="1051585"/>
            <a:ext cx="7708516" cy="4969605"/>
          </a:xfrm>
          <a:prstGeom prst="roundRect">
            <a:avLst>
              <a:gd name="adj" fmla="val 3910"/>
            </a:avLst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1325903"/>
            <a:ext cx="6934200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764333" y="6021191"/>
            <a:ext cx="415004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i="1" dirty="0">
                <a:latin typeface="MyriadPro-It"/>
              </a:rPr>
              <a:t>Source: </a:t>
            </a:r>
            <a:r>
              <a:rPr lang="en-US" sz="800" dirty="0">
                <a:latin typeface="MyriadPro-Regular"/>
              </a:rPr>
              <a:t>http://franchise.org/Glass_Doctor_franchise.aspx, accessed October 26, 2010.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123126260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4–</a:t>
            </a:r>
            <a:fld id="{6368B20B-D7E6-4343-B43B-AB691CEBCDC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Text Box 3" descr="SecGrnbkg03"/>
          <p:cNvSpPr txBox="1">
            <a:spLocks noChangeArrowheads="1"/>
          </p:cNvSpPr>
          <p:nvPr/>
        </p:nvSpPr>
        <p:spPr bwMode="blackWhite">
          <a:xfrm>
            <a:off x="731563" y="334142"/>
            <a:ext cx="201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cs typeface="Tahoma" pitchFamily="34" charset="0"/>
              </a:rPr>
              <a:t>EXHIBIT 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Tahoma" pitchFamily="34" charset="0"/>
              </a:rPr>
              <a:t>4.7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  <a:cs typeface="Tahom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96385" y="390247"/>
            <a:ext cx="57606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292929"/>
                </a:solidFill>
                <a:latin typeface="+mn-lt"/>
                <a:cs typeface="Tahoma" pitchFamily="34" charset="0"/>
              </a:rPr>
              <a:t>Top 10 Fastest Growing Franchises for 2010</a:t>
            </a:r>
            <a:endParaRPr lang="en-US" sz="1800" b="1" dirty="0" smtClean="0">
              <a:solidFill>
                <a:srgbClr val="292929"/>
              </a:solidFill>
              <a:latin typeface="+mn-lt"/>
              <a:cs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45" y="1348124"/>
            <a:ext cx="822951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tabLst>
                <a:tab pos="2743200" algn="l"/>
                <a:tab pos="5826125" algn="l"/>
              </a:tabLst>
            </a:pPr>
            <a:r>
              <a:rPr lang="en-US" sz="1400" b="1" dirty="0" smtClean="0"/>
              <a:t>Name/Rank		Startup </a:t>
            </a:r>
            <a:r>
              <a:rPr lang="en-US" sz="1400" b="1" dirty="0"/>
              <a:t>Costs (2009)</a:t>
            </a:r>
          </a:p>
          <a:p>
            <a:pPr>
              <a:spcBef>
                <a:spcPts val="1200"/>
              </a:spcBef>
              <a:tabLst>
                <a:tab pos="287338" algn="l"/>
                <a:tab pos="2743200" algn="l"/>
                <a:tab pos="5943600" algn="l"/>
              </a:tabLst>
            </a:pPr>
            <a:r>
              <a:rPr lang="en-US" sz="1400" dirty="0"/>
              <a:t>1</a:t>
            </a:r>
            <a:r>
              <a:rPr lang="en-US" sz="1400" dirty="0" smtClean="0"/>
              <a:t>.	Jan-Pro </a:t>
            </a:r>
            <a:r>
              <a:rPr lang="en-US" sz="1400" dirty="0"/>
              <a:t>Franchising Int’l. Inc</a:t>
            </a:r>
            <a:r>
              <a:rPr lang="en-US" sz="1400" dirty="0" smtClean="0"/>
              <a:t>. 	Commercial cleaning	$3,145–50,405</a:t>
            </a:r>
          </a:p>
          <a:p>
            <a:pPr>
              <a:spcBef>
                <a:spcPts val="1200"/>
              </a:spcBef>
              <a:tabLst>
                <a:tab pos="287338" algn="l"/>
                <a:tab pos="2743200" algn="l"/>
                <a:tab pos="5943600" algn="l"/>
              </a:tabLst>
            </a:pPr>
            <a:r>
              <a:rPr lang="en-US" sz="1400" dirty="0" smtClean="0"/>
              <a:t>2.	Subway 	Submarine </a:t>
            </a:r>
            <a:r>
              <a:rPr lang="en-US" sz="1400" dirty="0"/>
              <a:t>sandwiches and </a:t>
            </a:r>
            <a:r>
              <a:rPr lang="en-US" sz="1400" dirty="0" smtClean="0"/>
              <a:t>salads	$84,300–258,300</a:t>
            </a:r>
          </a:p>
          <a:p>
            <a:pPr>
              <a:spcBef>
                <a:spcPts val="1200"/>
              </a:spcBef>
              <a:tabLst>
                <a:tab pos="287338" algn="l"/>
                <a:tab pos="2743200" algn="l"/>
                <a:tab pos="5943600" algn="l"/>
              </a:tabLst>
            </a:pPr>
            <a:r>
              <a:rPr lang="en-US" sz="1400" dirty="0" smtClean="0"/>
              <a:t>3.	Stratus </a:t>
            </a:r>
            <a:r>
              <a:rPr lang="en-US" sz="1400" dirty="0"/>
              <a:t>Building </a:t>
            </a:r>
            <a:r>
              <a:rPr lang="en-US" sz="1400" dirty="0" smtClean="0"/>
              <a:t>Solutions	Commercial cleaning	$3,450–57,750</a:t>
            </a:r>
          </a:p>
          <a:p>
            <a:pPr>
              <a:spcBef>
                <a:spcPts val="1200"/>
              </a:spcBef>
              <a:tabLst>
                <a:tab pos="287338" algn="l"/>
                <a:tab pos="2743200" algn="l"/>
                <a:tab pos="5943600" algn="l"/>
              </a:tabLst>
            </a:pPr>
            <a:r>
              <a:rPr lang="en-US" sz="1400" dirty="0" smtClean="0"/>
              <a:t>4.	Dunkin</a:t>
            </a:r>
            <a:r>
              <a:rPr lang="en-US" sz="1400" dirty="0"/>
              <a:t>’ </a:t>
            </a:r>
            <a:r>
              <a:rPr lang="en-US" sz="1400" dirty="0" smtClean="0"/>
              <a:t>Donuts	Coffee</a:t>
            </a:r>
            <a:r>
              <a:rPr lang="en-US" sz="1400" dirty="0"/>
              <a:t>, doughnuts, baked </a:t>
            </a:r>
            <a:r>
              <a:rPr lang="en-US" sz="1400" dirty="0" smtClean="0"/>
              <a:t>goods	$358,200–1,980,300</a:t>
            </a:r>
          </a:p>
          <a:p>
            <a:pPr>
              <a:spcBef>
                <a:spcPts val="1200"/>
              </a:spcBef>
              <a:tabLst>
                <a:tab pos="287338" algn="l"/>
                <a:tab pos="2743200" algn="l"/>
                <a:tab pos="5943600" algn="l"/>
              </a:tabLst>
            </a:pPr>
            <a:r>
              <a:rPr lang="en-US" sz="1400" dirty="0" smtClean="0"/>
              <a:t>5.	</a:t>
            </a:r>
            <a:r>
              <a:rPr lang="en-US" sz="1400" dirty="0" err="1" smtClean="0"/>
              <a:t>Anago</a:t>
            </a:r>
            <a:r>
              <a:rPr lang="en-US" sz="1400" dirty="0" smtClean="0"/>
              <a:t> </a:t>
            </a:r>
            <a:r>
              <a:rPr lang="en-US" sz="1400" dirty="0"/>
              <a:t>Cleaning </a:t>
            </a:r>
            <a:r>
              <a:rPr lang="en-US" sz="1400" dirty="0" smtClean="0"/>
              <a:t>Systems	Commercial cleaning	$8,543–65,406</a:t>
            </a:r>
          </a:p>
          <a:p>
            <a:pPr>
              <a:spcBef>
                <a:spcPts val="1200"/>
              </a:spcBef>
              <a:tabLst>
                <a:tab pos="287338" algn="l"/>
                <a:tab pos="2743200" algn="l"/>
                <a:tab pos="5943600" algn="l"/>
              </a:tabLst>
            </a:pPr>
            <a:r>
              <a:rPr lang="en-US" sz="1400" dirty="0" smtClean="0"/>
              <a:t>6.	McDonald’s	Hamburgers</a:t>
            </a:r>
            <a:r>
              <a:rPr lang="en-US" sz="1400" dirty="0"/>
              <a:t>, chicken, </a:t>
            </a:r>
            <a:r>
              <a:rPr lang="en-US" sz="1400" dirty="0" smtClean="0"/>
              <a:t>salads	$1,057,200–1,885,000</a:t>
            </a:r>
          </a:p>
          <a:p>
            <a:pPr>
              <a:spcBef>
                <a:spcPts val="1200"/>
              </a:spcBef>
              <a:tabLst>
                <a:tab pos="287338" algn="l"/>
                <a:tab pos="2743200" algn="l"/>
                <a:tab pos="5943600" algn="l"/>
              </a:tabLst>
            </a:pPr>
            <a:r>
              <a:rPr lang="en-US" sz="1400" dirty="0" smtClean="0"/>
              <a:t>7.	</a:t>
            </a:r>
            <a:r>
              <a:rPr lang="en-US" sz="1400" dirty="0" err="1" smtClean="0"/>
              <a:t>CleanNet</a:t>
            </a:r>
            <a:r>
              <a:rPr lang="en-US" sz="1400" dirty="0" smtClean="0"/>
              <a:t> </a:t>
            </a:r>
            <a:r>
              <a:rPr lang="en-US" sz="1400" dirty="0"/>
              <a:t>USA Inc</a:t>
            </a:r>
            <a:r>
              <a:rPr lang="en-US" sz="1400" dirty="0" smtClean="0"/>
              <a:t>.	Commercial cleaning	$6,655–92,950</a:t>
            </a:r>
          </a:p>
          <a:p>
            <a:pPr>
              <a:spcBef>
                <a:spcPts val="1200"/>
              </a:spcBef>
              <a:tabLst>
                <a:tab pos="287338" algn="l"/>
                <a:tab pos="2743200" algn="l"/>
                <a:tab pos="5943600" algn="l"/>
              </a:tabLst>
            </a:pPr>
            <a:r>
              <a:rPr lang="en-US" sz="1400" dirty="0" smtClean="0"/>
              <a:t>8.	Bonus </a:t>
            </a:r>
            <a:r>
              <a:rPr lang="en-US" sz="1400" dirty="0"/>
              <a:t>Building </a:t>
            </a:r>
            <a:r>
              <a:rPr lang="en-US" sz="1400" dirty="0" smtClean="0"/>
              <a:t>Care	Commercial cleaning	$9,020–41,919</a:t>
            </a:r>
          </a:p>
          <a:p>
            <a:pPr>
              <a:spcBef>
                <a:spcPts val="1200"/>
              </a:spcBef>
              <a:tabLst>
                <a:tab pos="287338" algn="l"/>
                <a:tab pos="2743200" algn="l"/>
                <a:tab pos="5943600" algn="l"/>
              </a:tabLst>
            </a:pPr>
            <a:r>
              <a:rPr lang="en-US" sz="1400" dirty="0" smtClean="0"/>
              <a:t>9.	Liberty Tax Service	Individual </a:t>
            </a:r>
            <a:r>
              <a:rPr lang="en-US" sz="1400" dirty="0"/>
              <a:t>and online tax </a:t>
            </a:r>
            <a:r>
              <a:rPr lang="en-US" sz="1400" dirty="0" smtClean="0"/>
              <a:t>preparation	$56,800–69,900</a:t>
            </a:r>
          </a:p>
          <a:p>
            <a:pPr>
              <a:spcBef>
                <a:spcPts val="1200"/>
              </a:spcBef>
              <a:tabLst>
                <a:tab pos="287338" algn="l"/>
                <a:tab pos="2743200" algn="l"/>
                <a:tab pos="5943600" algn="l"/>
              </a:tabLst>
            </a:pPr>
            <a:r>
              <a:rPr lang="en-US" sz="1400" dirty="0" smtClean="0"/>
              <a:t>10. </a:t>
            </a:r>
            <a:r>
              <a:rPr lang="en-US" sz="1400" dirty="0"/>
              <a:t>Vanguard Cleaning </a:t>
            </a:r>
            <a:r>
              <a:rPr lang="en-US" sz="1400" dirty="0" smtClean="0"/>
              <a:t>Systems	Commercial cleaning	$</a:t>
            </a:r>
            <a:r>
              <a:rPr lang="en-US" sz="1400" dirty="0"/>
              <a:t>8,200–38,100</a:t>
            </a:r>
          </a:p>
        </p:txBody>
      </p:sp>
      <p:sp>
        <p:nvSpPr>
          <p:cNvPr id="8" name="Rectangle 7"/>
          <p:cNvSpPr/>
          <p:nvPr/>
        </p:nvSpPr>
        <p:spPr>
          <a:xfrm>
            <a:off x="510384" y="5897853"/>
            <a:ext cx="72619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i="1" dirty="0" smtClean="0"/>
              <a:t>Source: </a:t>
            </a:r>
            <a:r>
              <a:rPr lang="en-US" sz="800" dirty="0" smtClean="0"/>
              <a:t>Entrepreneur's </a:t>
            </a:r>
            <a:r>
              <a:rPr lang="en-US" sz="800" dirty="0"/>
              <a:t>2010 Fastest-Growing Franchises Rankings (Top 10) with Start-Up Cost Ranges in 2009 from http://www.entrepreneur.com, accessed October 29, 2010. Reprinted with permission of Entrepreneur Media, Inc. © 2010 by Entrepreneur Media,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452163321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386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Becoming a Franchisor</a:t>
            </a:r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4–</a:t>
            </a:r>
            <a:fld id="{2401EFCC-A92A-45FE-A4E7-0949D8AD6EE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064387" name="AutoShape 3"/>
          <p:cNvSpPr>
            <a:spLocks noChangeArrowheads="1"/>
          </p:cNvSpPr>
          <p:nvPr/>
        </p:nvSpPr>
        <p:spPr bwMode="ltGray">
          <a:xfrm>
            <a:off x="641350" y="1303338"/>
            <a:ext cx="7862888" cy="4846637"/>
          </a:xfrm>
          <a:prstGeom prst="roundRect">
            <a:avLst>
              <a:gd name="adj" fmla="val 7042"/>
            </a:avLst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 algn="ctr">
            <a:noFill/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64388" name="Group 4"/>
          <p:cNvGrpSpPr>
            <a:grpSpLocks/>
          </p:cNvGrpSpPr>
          <p:nvPr/>
        </p:nvGrpSpPr>
        <p:grpSpPr bwMode="auto">
          <a:xfrm>
            <a:off x="2814638" y="2392363"/>
            <a:ext cx="3486150" cy="2655887"/>
            <a:chOff x="1878" y="1496"/>
            <a:chExt cx="2002" cy="1360"/>
          </a:xfrm>
        </p:grpSpPr>
        <p:sp>
          <p:nvSpPr>
            <p:cNvPr id="2064389" name="_s1028"/>
            <p:cNvSpPr>
              <a:spLocks noChangeShapeType="1"/>
            </p:cNvSpPr>
            <p:nvPr/>
          </p:nvSpPr>
          <p:spPr bwMode="auto">
            <a:xfrm flipH="1" flipV="1">
              <a:off x="1878" y="1835"/>
              <a:ext cx="501" cy="1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064390" name="_s1030"/>
            <p:cNvSpPr>
              <a:spLocks noChangeShapeType="1"/>
            </p:cNvSpPr>
            <p:nvPr/>
          </p:nvSpPr>
          <p:spPr bwMode="auto">
            <a:xfrm flipH="1">
              <a:off x="1878" y="2346"/>
              <a:ext cx="501" cy="1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064391" name="_s1032"/>
            <p:cNvSpPr>
              <a:spLocks noChangeShapeType="1"/>
            </p:cNvSpPr>
            <p:nvPr/>
          </p:nvSpPr>
          <p:spPr bwMode="auto">
            <a:xfrm>
              <a:off x="2879" y="2516"/>
              <a:ext cx="0" cy="3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064392" name="_s1034"/>
            <p:cNvSpPr>
              <a:spLocks noChangeShapeType="1"/>
            </p:cNvSpPr>
            <p:nvPr/>
          </p:nvSpPr>
          <p:spPr bwMode="auto">
            <a:xfrm>
              <a:off x="3380" y="2346"/>
              <a:ext cx="500" cy="1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064393" name="_s1036"/>
            <p:cNvSpPr>
              <a:spLocks noChangeShapeType="1"/>
            </p:cNvSpPr>
            <p:nvPr/>
          </p:nvSpPr>
          <p:spPr bwMode="auto">
            <a:xfrm flipV="1">
              <a:off x="3380" y="1836"/>
              <a:ext cx="500" cy="1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064394" name="_s1038"/>
            <p:cNvSpPr>
              <a:spLocks noChangeShapeType="1"/>
            </p:cNvSpPr>
            <p:nvPr/>
          </p:nvSpPr>
          <p:spPr bwMode="auto">
            <a:xfrm flipV="1">
              <a:off x="2879" y="1496"/>
              <a:ext cx="0" cy="3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sp>
        <p:nvSpPr>
          <p:cNvPr id="2064395" name="AutoShape 11"/>
          <p:cNvSpPr>
            <a:spLocks noChangeArrowheads="1"/>
          </p:cNvSpPr>
          <p:nvPr/>
        </p:nvSpPr>
        <p:spPr bwMode="auto">
          <a:xfrm>
            <a:off x="3551238" y="1528763"/>
            <a:ext cx="1995487" cy="8937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rgbClr val="336699"/>
            </a:solidFill>
            <a:round/>
            <a:headEnd/>
            <a:tailEnd/>
          </a:ln>
          <a:effectLst>
            <a:outerShdw dist="89803" dir="2700000" algn="ctr" rotWithShape="0">
              <a:srgbClr val="33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The Business Model</a:t>
            </a:r>
          </a:p>
        </p:txBody>
      </p:sp>
      <p:sp>
        <p:nvSpPr>
          <p:cNvPr id="2064396" name="AutoShape 12"/>
          <p:cNvSpPr>
            <a:spLocks noChangeArrowheads="1"/>
          </p:cNvSpPr>
          <p:nvPr/>
        </p:nvSpPr>
        <p:spPr bwMode="auto">
          <a:xfrm>
            <a:off x="6303963" y="2649538"/>
            <a:ext cx="1995487" cy="8937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rgbClr val="336699"/>
            </a:solidFill>
            <a:round/>
            <a:headEnd/>
            <a:tailEnd/>
          </a:ln>
          <a:effectLst>
            <a:outerShdw dist="89803" dir="2700000" algn="ctr" rotWithShape="0">
              <a:srgbClr val="33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Required Assistance</a:t>
            </a:r>
          </a:p>
        </p:txBody>
      </p:sp>
      <p:sp>
        <p:nvSpPr>
          <p:cNvPr id="2064397" name="AutoShape 13"/>
          <p:cNvSpPr>
            <a:spLocks noChangeArrowheads="1"/>
          </p:cNvSpPr>
          <p:nvPr/>
        </p:nvSpPr>
        <p:spPr bwMode="auto">
          <a:xfrm>
            <a:off x="838200" y="2619375"/>
            <a:ext cx="1995488" cy="8921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rgbClr val="336699"/>
            </a:solidFill>
            <a:round/>
            <a:headEnd/>
            <a:tailEnd/>
          </a:ln>
          <a:effectLst>
            <a:outerShdw dist="89803" dir="2700000" algn="ctr" rotWithShape="0">
              <a:srgbClr val="33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Financial Considerations</a:t>
            </a:r>
          </a:p>
        </p:txBody>
      </p:sp>
      <p:sp>
        <p:nvSpPr>
          <p:cNvPr id="2064398" name="AutoShape 14"/>
          <p:cNvSpPr>
            <a:spLocks noChangeArrowheads="1"/>
          </p:cNvSpPr>
          <p:nvPr/>
        </p:nvSpPr>
        <p:spPr bwMode="auto">
          <a:xfrm>
            <a:off x="828675" y="3946525"/>
            <a:ext cx="1995488" cy="8937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rgbClr val="336699"/>
            </a:solidFill>
            <a:round/>
            <a:headEnd/>
            <a:tailEnd/>
          </a:ln>
          <a:effectLst>
            <a:outerShdw dist="89803" dir="2700000" algn="ctr" rotWithShape="0">
              <a:srgbClr val="33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Operations Manual Development</a:t>
            </a:r>
          </a:p>
        </p:txBody>
      </p:sp>
      <p:sp>
        <p:nvSpPr>
          <p:cNvPr id="2064399" name="AutoShape 15"/>
          <p:cNvSpPr>
            <a:spLocks noChangeArrowheads="1"/>
          </p:cNvSpPr>
          <p:nvPr/>
        </p:nvSpPr>
        <p:spPr bwMode="auto">
          <a:xfrm>
            <a:off x="6296025" y="3940175"/>
            <a:ext cx="1997075" cy="8937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rgbClr val="336699"/>
            </a:solidFill>
            <a:round/>
            <a:headEnd/>
            <a:tailEnd/>
          </a:ln>
          <a:effectLst>
            <a:outerShdw dist="89803" dir="2700000" algn="ctr" rotWithShape="0">
              <a:srgbClr val="33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Government Regulations</a:t>
            </a:r>
          </a:p>
        </p:txBody>
      </p:sp>
      <p:sp>
        <p:nvSpPr>
          <p:cNvPr id="2064400" name="AutoShape 16"/>
          <p:cNvSpPr>
            <a:spLocks noChangeArrowheads="1"/>
          </p:cNvSpPr>
          <p:nvPr/>
        </p:nvSpPr>
        <p:spPr bwMode="auto">
          <a:xfrm>
            <a:off x="3562350" y="4983163"/>
            <a:ext cx="1995488" cy="8937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rgbClr val="336699"/>
            </a:solidFill>
            <a:round/>
            <a:headEnd/>
            <a:tailEnd/>
          </a:ln>
          <a:effectLst>
            <a:outerShdw dist="89803" dir="2700000" algn="ctr" rotWithShape="0">
              <a:srgbClr val="33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Adding Long-Term Value</a:t>
            </a:r>
          </a:p>
        </p:txBody>
      </p:sp>
      <p:sp>
        <p:nvSpPr>
          <p:cNvPr id="2064401" name="AutoShape 17"/>
          <p:cNvSpPr>
            <a:spLocks noChangeArrowheads="1"/>
          </p:cNvSpPr>
          <p:nvPr/>
        </p:nvSpPr>
        <p:spPr bwMode="auto">
          <a:xfrm>
            <a:off x="3281363" y="3030538"/>
            <a:ext cx="2555875" cy="1374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rgbClr val="336699"/>
            </a:solidFill>
            <a:round/>
            <a:headEnd/>
            <a:tailEnd/>
          </a:ln>
          <a:effectLst>
            <a:outerShdw dist="89803" dir="2700000" algn="ctr" rotWithShape="0">
              <a:srgbClr val="336699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Trebuchet MS" pitchFamily="34" charset="0"/>
              </a:rPr>
              <a:t>Franchisor</a:t>
            </a:r>
            <a:br>
              <a:rPr lang="en-US" sz="2000" b="1">
                <a:latin typeface="Trebuchet MS" pitchFamily="34" charset="0"/>
              </a:rPr>
            </a:br>
            <a:r>
              <a:rPr lang="en-US" sz="2000" b="1">
                <a:latin typeface="Trebuchet MS" pitchFamily="34" charset="0"/>
              </a:rPr>
              <a:t>Considerations</a:t>
            </a:r>
          </a:p>
        </p:txBody>
      </p:sp>
    </p:spTree>
    <p:extLst>
      <p:ext uri="{BB962C8B-B14F-4D97-AF65-F5344CB8AC3E}">
        <p14:creationId xmlns:p14="http://schemas.microsoft.com/office/powerpoint/2010/main" val="1242097840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9333" name="Rectangle 5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Becoming a Franchisor</a:t>
            </a:r>
            <a:endParaRPr lang="en-US"/>
          </a:p>
        </p:txBody>
      </p:sp>
      <p:sp>
        <p:nvSpPr>
          <p:cNvPr id="2019334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mtClean="0"/>
              <a:t>Benefits</a:t>
            </a:r>
          </a:p>
          <a:p>
            <a:pPr lvl="1"/>
            <a:r>
              <a:rPr lang="en-US" smtClean="0"/>
              <a:t>Reduction of capital requirements</a:t>
            </a:r>
          </a:p>
          <a:p>
            <a:pPr lvl="1"/>
            <a:r>
              <a:rPr lang="en-US" smtClean="0"/>
              <a:t>Increase in management motivation</a:t>
            </a:r>
          </a:p>
          <a:p>
            <a:pPr lvl="1"/>
            <a:r>
              <a:rPr lang="en-US" smtClean="0"/>
              <a:t>Speed of expansion</a:t>
            </a:r>
          </a:p>
          <a:p>
            <a:pPr lvl="1"/>
            <a:endParaRPr lang="en-US"/>
          </a:p>
        </p:txBody>
      </p:sp>
      <p:sp>
        <p:nvSpPr>
          <p:cNvPr id="2019335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Drawbacks</a:t>
            </a:r>
          </a:p>
          <a:p>
            <a:pPr lvl="1"/>
            <a:r>
              <a:rPr lang="en-US" smtClean="0"/>
              <a:t>Reduction in control</a:t>
            </a:r>
          </a:p>
          <a:p>
            <a:pPr lvl="1"/>
            <a:r>
              <a:rPr lang="en-US" smtClean="0"/>
              <a:t>Sharing of profits</a:t>
            </a:r>
          </a:p>
          <a:p>
            <a:pPr lvl="1"/>
            <a:r>
              <a:rPr lang="en-US" smtClean="0"/>
              <a:t>Increase in operational support costs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4–</a:t>
            </a:r>
            <a:fld id="{FC6B8700-22EA-4E78-B355-834BE864132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695103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9810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Legal Issues in Franchising</a:t>
            </a:r>
            <a:endParaRPr lang="en-US"/>
          </a:p>
        </p:txBody>
      </p:sp>
      <p:sp>
        <p:nvSpPr>
          <p:cNvPr id="203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Franchising Contract</a:t>
            </a:r>
          </a:p>
          <a:p>
            <a:pPr lvl="1"/>
            <a:r>
              <a:rPr lang="en-US" smtClean="0"/>
              <a:t>Signed with legal counsel present</a:t>
            </a:r>
          </a:p>
          <a:p>
            <a:pPr lvl="1"/>
            <a:r>
              <a:rPr lang="en-US" smtClean="0"/>
              <a:t>Contains a termination and transfer provision</a:t>
            </a:r>
          </a:p>
          <a:p>
            <a:pPr lvl="1"/>
            <a:r>
              <a:rPr lang="en-US" smtClean="0"/>
              <a:t>Contains statement of rights to renew contract</a:t>
            </a:r>
          </a:p>
          <a:p>
            <a:pPr lvl="1"/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4–</a:t>
            </a:r>
            <a:fld id="{B9DF210D-2D38-4D24-9F5D-6F662F9BFB4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2039812" name="Picture 4" descr="j030084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962400"/>
            <a:ext cx="2743200" cy="178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381650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 dirty="0" smtClean="0">
                <a:solidFill>
                  <a:schemeClr val="bg1"/>
                </a:solidFill>
              </a:rPr>
              <a:t>4–</a:t>
            </a:r>
            <a:fld id="{EA8076ED-835B-4C3F-B823-99A95FFB4CAC}" type="slidenum">
              <a:rPr lang="en-US" sz="800" smtClean="0">
                <a:solidFill>
                  <a:schemeClr val="bg1"/>
                </a:solidFill>
              </a:rPr>
              <a:pPr eaLnBrk="1" hangingPunct="1"/>
              <a:t>2</a:t>
            </a:fld>
            <a:endParaRPr lang="en-US" sz="800" dirty="0" smtClean="0">
              <a:solidFill>
                <a:schemeClr val="bg1"/>
              </a:solidFill>
            </a:endParaRPr>
          </a:p>
        </p:txBody>
      </p:sp>
      <p:sp>
        <p:nvSpPr>
          <p:cNvPr id="1536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700" dirty="0" smtClean="0">
                <a:solidFill>
                  <a:schemeClr val="bg1"/>
                </a:solidFill>
              </a:rPr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90525"/>
            <a:ext cx="8255000" cy="523220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studying this chapter, you should be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able to…</a:t>
            </a:r>
            <a:endParaRPr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49679" y="1050925"/>
            <a:ext cx="8251144" cy="5303838"/>
          </a:xfrm>
          <a:effectLst/>
        </p:spPr>
        <p:txBody>
          <a:bodyPr/>
          <a:lstStyle/>
          <a:p>
            <a:pPr marL="344488" indent="-344488">
              <a:spcBef>
                <a:spcPts val="600"/>
              </a:spcBef>
              <a:defRPr/>
            </a:pPr>
            <a:r>
              <a:rPr lang="en-US" dirty="0" smtClean="0"/>
              <a:t>Define </a:t>
            </a:r>
            <a:r>
              <a:rPr lang="en-US" i="1" dirty="0" smtClean="0"/>
              <a:t>franchising</a:t>
            </a:r>
            <a:r>
              <a:rPr lang="en-US" dirty="0" smtClean="0"/>
              <a:t>, and become familiar with franchise terminology.</a:t>
            </a:r>
          </a:p>
          <a:p>
            <a:pPr marL="344488" indent="-344488">
              <a:spcBef>
                <a:spcPts val="600"/>
              </a:spcBef>
              <a:defRPr/>
            </a:pPr>
            <a:r>
              <a:rPr lang="en-US" dirty="0" smtClean="0"/>
              <a:t>Understand the pros and cons of franchising </a:t>
            </a:r>
            <a:br>
              <a:rPr lang="en-US" dirty="0" smtClean="0"/>
            </a:br>
            <a:r>
              <a:rPr lang="en-US" dirty="0" smtClean="0"/>
              <a:t>and the structure of the industry.</a:t>
            </a:r>
          </a:p>
          <a:p>
            <a:pPr marL="344488" indent="-344488">
              <a:spcBef>
                <a:spcPts val="600"/>
              </a:spcBef>
              <a:defRPr/>
            </a:pPr>
            <a:r>
              <a:rPr lang="en-US" dirty="0" smtClean="0"/>
              <a:t>Describe the process for evaluating </a:t>
            </a:r>
            <a:br>
              <a:rPr lang="en-US" dirty="0" smtClean="0"/>
            </a:br>
            <a:r>
              <a:rPr lang="en-US" dirty="0" smtClean="0"/>
              <a:t>a franchise opportunity.</a:t>
            </a:r>
          </a:p>
          <a:p>
            <a:pPr marL="344488" indent="-344488">
              <a:spcBef>
                <a:spcPts val="600"/>
              </a:spcBef>
              <a:defRPr/>
            </a:pPr>
            <a:r>
              <a:rPr lang="en-US" dirty="0" smtClean="0"/>
              <a:t>List four reasons for buying an existing </a:t>
            </a:r>
            <a:br>
              <a:rPr lang="en-US" dirty="0" smtClean="0"/>
            </a:br>
            <a:r>
              <a:rPr lang="en-US" dirty="0" smtClean="0"/>
              <a:t>business, and describe the process for </a:t>
            </a:r>
            <a:br>
              <a:rPr lang="en-US" dirty="0" smtClean="0"/>
            </a:br>
            <a:r>
              <a:rPr lang="en-US" dirty="0" smtClean="0"/>
              <a:t>evaluating a business.</a:t>
            </a: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1858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Franchise Disclosure Requirements</a:t>
            </a:r>
            <a:endParaRPr lang="en-US"/>
          </a:p>
        </p:txBody>
      </p:sp>
      <p:sp>
        <p:nvSpPr>
          <p:cNvPr id="204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Rule 436 of the Federal Trade Commission</a:t>
            </a:r>
          </a:p>
          <a:p>
            <a:pPr lvl="1"/>
            <a:r>
              <a:rPr lang="en-US" dirty="0" smtClean="0"/>
              <a:t>A rule that prescribes that the franchisor must disclose certain information to prospective franchisees</a:t>
            </a:r>
          </a:p>
          <a:p>
            <a:pPr lvl="1"/>
            <a:r>
              <a:rPr lang="en-US" sz="2000" dirty="0" smtClean="0"/>
              <a:t>http://www.ftc.gov/bcp/edu/pubs/business/franchise/bus70.pdf</a:t>
            </a:r>
          </a:p>
          <a:p>
            <a:pPr lvl="1"/>
            <a:r>
              <a:rPr lang="en-US" dirty="0" smtClean="0"/>
              <a:t>Franchise Disclosure Document (FDD)</a:t>
            </a:r>
          </a:p>
          <a:p>
            <a:pPr lvl="2"/>
            <a:r>
              <a:rPr lang="en-US" dirty="0" smtClean="0"/>
              <a:t>A document accepted by the Federal Trade Commission as satisfying its franchise disclosure requirements</a:t>
            </a:r>
          </a:p>
          <a:p>
            <a:pPr lvl="3"/>
            <a:r>
              <a:rPr lang="en-US" dirty="0" smtClean="0"/>
              <a:t>Investment requirements</a:t>
            </a:r>
          </a:p>
          <a:p>
            <a:pPr lvl="3"/>
            <a:r>
              <a:rPr lang="en-US" dirty="0" smtClean="0"/>
              <a:t>Conditions that would affect renewal, termination, or sale of the franchise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4–</a:t>
            </a:r>
            <a:fld id="{71D4F4E1-C578-435F-9AC7-68D79802C98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40545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3906" name="Rectangle 2" descr="Aheader01"/>
          <p:cNvSpPr>
            <a:spLocks noGrp="1" noChangeArrowheads="1"/>
          </p:cNvSpPr>
          <p:nvPr>
            <p:ph type="title"/>
          </p:nvPr>
        </p:nvSpPr>
        <p:spPr>
          <a:xfrm>
            <a:off x="523875" y="390525"/>
            <a:ext cx="8077200" cy="646986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EAEAEA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Buying an Existing Business?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4–</a:t>
            </a:r>
            <a:fld id="{C61B68D1-782F-41E5-856C-960B11BACF6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043907" name="AutoShape 3"/>
          <p:cNvSpPr>
            <a:spLocks noChangeArrowheads="1"/>
          </p:cNvSpPr>
          <p:nvPr/>
        </p:nvSpPr>
        <p:spPr bwMode="auto">
          <a:xfrm>
            <a:off x="323850" y="1492250"/>
            <a:ext cx="2817813" cy="1504950"/>
          </a:xfrm>
          <a:prstGeom prst="cloudCallout">
            <a:avLst>
              <a:gd name="adj1" fmla="val 77704"/>
              <a:gd name="adj2" fmla="val 74495"/>
            </a:avLst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Reduction of Uncertainties of Startup</a:t>
            </a:r>
          </a:p>
        </p:txBody>
      </p:sp>
      <p:sp>
        <p:nvSpPr>
          <p:cNvPr id="2043908" name="AutoShape 4"/>
          <p:cNvSpPr>
            <a:spLocks noChangeArrowheads="1"/>
          </p:cNvSpPr>
          <p:nvPr/>
        </p:nvSpPr>
        <p:spPr bwMode="auto">
          <a:xfrm>
            <a:off x="4724400" y="1508125"/>
            <a:ext cx="3870325" cy="1371600"/>
          </a:xfrm>
          <a:prstGeom prst="cloudCallout">
            <a:avLst>
              <a:gd name="adj1" fmla="val -48481"/>
              <a:gd name="adj2" fmla="val 63426"/>
            </a:avLst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Acquisition of Ongoing Operations and Relationships</a:t>
            </a:r>
          </a:p>
        </p:txBody>
      </p:sp>
      <p:sp>
        <p:nvSpPr>
          <p:cNvPr id="2043909" name="AutoShape 5"/>
          <p:cNvSpPr>
            <a:spLocks noChangeArrowheads="1"/>
          </p:cNvSpPr>
          <p:nvPr/>
        </p:nvSpPr>
        <p:spPr bwMode="auto">
          <a:xfrm>
            <a:off x="5851525" y="3886200"/>
            <a:ext cx="2817813" cy="569913"/>
          </a:xfrm>
          <a:prstGeom prst="cloudCallout">
            <a:avLst>
              <a:gd name="adj1" fmla="val -100731"/>
              <a:gd name="adj2" fmla="val 17838"/>
            </a:avLst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 Quick Start</a:t>
            </a:r>
          </a:p>
        </p:txBody>
      </p:sp>
      <p:sp>
        <p:nvSpPr>
          <p:cNvPr id="2043910" name="AutoShape 6"/>
          <p:cNvSpPr>
            <a:spLocks noChangeArrowheads="1"/>
          </p:cNvSpPr>
          <p:nvPr/>
        </p:nvSpPr>
        <p:spPr bwMode="auto">
          <a:xfrm>
            <a:off x="639763" y="3429000"/>
            <a:ext cx="2589212" cy="1036638"/>
          </a:xfrm>
          <a:prstGeom prst="cloudCallout">
            <a:avLst>
              <a:gd name="adj1" fmla="val 99356"/>
              <a:gd name="adj2" fmla="val -81699"/>
            </a:avLst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 Bargain Price</a:t>
            </a:r>
          </a:p>
        </p:txBody>
      </p:sp>
      <p:pic>
        <p:nvPicPr>
          <p:cNvPr id="2043911" name="Picture 7" descr="PE01511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2332038"/>
            <a:ext cx="2025650" cy="346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432083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3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4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4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43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3907" grpId="0" animBg="1" autoUpdateAnimBg="0"/>
      <p:bldP spid="2043908" grpId="0" animBg="1" autoUpdateAnimBg="0"/>
      <p:bldP spid="2043909" grpId="0" animBg="1" autoUpdateAnimBg="0"/>
      <p:bldP spid="2043910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</a:t>
            </a:r>
            <a:r>
              <a:rPr lang="en-US" dirty="0"/>
              <a:t>a </a:t>
            </a:r>
            <a:r>
              <a:rPr lang="en-US" dirty="0" smtClean="0"/>
              <a:t>Business to Buy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 your commitment.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Establish what you can afford.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Figure out what skills you have.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Consider lifestyle impact.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4–</a:t>
            </a:r>
            <a:fld id="{3A4B463A-2C18-4BB4-9F42-077004D40555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pic>
        <p:nvPicPr>
          <p:cNvPr id="1037" name="Picture 13" descr="C:\Users\Charlie\AppData\Local\Microsoft\Windows\Temporary Internet Files\Content.IE5\KYFTTNN1\MC90019582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390" y="3597400"/>
            <a:ext cx="2547510" cy="2430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303308"/>
      </p:ext>
    </p:extLst>
  </p:cSld>
  <p:clrMapOvr>
    <a:masterClrMapping/>
  </p:clrMapOvr>
  <p:transition xmlns:p14="http://schemas.microsoft.com/office/powerpoint/2010/main" spd="slow">
    <p:cut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5957" name="Rectangle 5" descr="Aheader01"/>
          <p:cNvSpPr>
            <a:spLocks noGrp="1" noChangeArrowheads="1"/>
          </p:cNvSpPr>
          <p:nvPr>
            <p:ph type="title"/>
          </p:nvPr>
        </p:nvSpPr>
        <p:spPr>
          <a:xfrm>
            <a:off x="457245" y="411513"/>
            <a:ext cx="8345759" cy="1077218"/>
          </a:xfrm>
        </p:spPr>
        <p:txBody>
          <a:bodyPr/>
          <a:lstStyle/>
          <a:p>
            <a:pPr algn="ctr"/>
            <a:r>
              <a:rPr lang="en-US" dirty="0" smtClean="0"/>
              <a:t>Pros and Cons of Buying </a:t>
            </a:r>
            <a:br>
              <a:rPr lang="en-US" dirty="0" smtClean="0"/>
            </a:br>
            <a:r>
              <a:rPr lang="en-US" dirty="0" smtClean="0"/>
              <a:t>an Existing Business</a:t>
            </a:r>
            <a:endParaRPr lang="en-US" dirty="0"/>
          </a:p>
        </p:txBody>
      </p:sp>
      <p:sp>
        <p:nvSpPr>
          <p:cNvPr id="2045958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514349" y="1508781"/>
            <a:ext cx="4149089" cy="4845982"/>
          </a:xfrm>
        </p:spPr>
        <p:txBody>
          <a:bodyPr/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High chance of success</a:t>
            </a:r>
          </a:p>
          <a:p>
            <a:pPr lvl="1"/>
            <a:r>
              <a:rPr lang="en-US" dirty="0" smtClean="0"/>
              <a:t>Less planning</a:t>
            </a:r>
          </a:p>
          <a:p>
            <a:pPr lvl="1"/>
            <a:r>
              <a:rPr lang="en-US" dirty="0" smtClean="0"/>
              <a:t>Existing customers/ suppliers</a:t>
            </a:r>
          </a:p>
          <a:p>
            <a:pPr lvl="1"/>
            <a:r>
              <a:rPr lang="en-US" dirty="0" smtClean="0"/>
              <a:t>Necessary equipment</a:t>
            </a:r>
          </a:p>
          <a:p>
            <a:pPr lvl="1"/>
            <a:r>
              <a:rPr lang="en-US" dirty="0" smtClean="0"/>
              <a:t>Bargain price</a:t>
            </a:r>
          </a:p>
          <a:p>
            <a:pPr lvl="1"/>
            <a:r>
              <a:rPr lang="en-US" dirty="0" smtClean="0"/>
              <a:t>Experienced employees</a:t>
            </a:r>
          </a:p>
          <a:p>
            <a:pPr lvl="1"/>
            <a:r>
              <a:rPr lang="en-US" dirty="0" smtClean="0"/>
              <a:t>Existing business records</a:t>
            </a:r>
            <a:endParaRPr lang="en-US" dirty="0"/>
          </a:p>
        </p:txBody>
      </p:sp>
      <p:sp>
        <p:nvSpPr>
          <p:cNvPr id="2045959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641850" y="1508781"/>
            <a:ext cx="3975100" cy="4845982"/>
          </a:xfrm>
        </p:spPr>
        <p:txBody>
          <a:bodyPr/>
          <a:lstStyle/>
          <a:p>
            <a:r>
              <a:rPr lang="en-US" smtClean="0"/>
              <a:t>Cons</a:t>
            </a:r>
          </a:p>
          <a:p>
            <a:pPr lvl="1"/>
            <a:r>
              <a:rPr lang="en-US" smtClean="0"/>
              <a:t>Existing problems</a:t>
            </a:r>
          </a:p>
          <a:p>
            <a:pPr lvl="1"/>
            <a:r>
              <a:rPr lang="en-US" smtClean="0"/>
              <a:t>Poor quality of current employees</a:t>
            </a:r>
          </a:p>
          <a:p>
            <a:pPr lvl="1"/>
            <a:r>
              <a:rPr lang="en-US" smtClean="0"/>
              <a:t>Poor business image</a:t>
            </a:r>
          </a:p>
          <a:p>
            <a:pPr lvl="1"/>
            <a:r>
              <a:rPr lang="en-US" smtClean="0"/>
              <a:t>Modernization required</a:t>
            </a:r>
          </a:p>
          <a:p>
            <a:pPr lvl="1"/>
            <a:r>
              <a:rPr lang="en-US" smtClean="0"/>
              <a:t>Purchase price based on inaccurate data</a:t>
            </a:r>
          </a:p>
          <a:p>
            <a:pPr lvl="1"/>
            <a:r>
              <a:rPr lang="en-US" smtClean="0"/>
              <a:t>Poor business location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4–</a:t>
            </a:r>
            <a:fld id="{F6908192-E549-4E7B-AF21-25D8FD83D6A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61846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07" name="Rectangle 7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Finding a Business to Buy</a:t>
            </a:r>
            <a:endParaRPr lang="en-US"/>
          </a:p>
        </p:txBody>
      </p:sp>
      <p:sp>
        <p:nvSpPr>
          <p:cNvPr id="20480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14350" y="1050925"/>
            <a:ext cx="6892259" cy="5303838"/>
          </a:xfrm>
        </p:spPr>
        <p:txBody>
          <a:bodyPr/>
          <a:lstStyle/>
          <a:p>
            <a:r>
              <a:rPr lang="en-US" dirty="0" smtClean="0"/>
              <a:t>Due Diligence</a:t>
            </a:r>
          </a:p>
          <a:p>
            <a:pPr lvl="1"/>
            <a:r>
              <a:rPr lang="en-US" dirty="0" smtClean="0"/>
              <a:t>The exercise of the prudence expected of a reasonable person in the careful evaluation of a business opportunity.</a:t>
            </a:r>
          </a:p>
          <a:p>
            <a:r>
              <a:rPr lang="en-US" dirty="0" smtClean="0"/>
              <a:t>Matchmakers</a:t>
            </a:r>
          </a:p>
          <a:p>
            <a:pPr lvl="1"/>
            <a:r>
              <a:rPr lang="en-US" dirty="0" smtClean="0"/>
              <a:t>Specialized brokers that bring </a:t>
            </a:r>
            <a:br>
              <a:rPr lang="en-US" dirty="0" smtClean="0"/>
            </a:br>
            <a:r>
              <a:rPr lang="en-US" dirty="0" smtClean="0"/>
              <a:t>together buyers and sellers</a:t>
            </a:r>
          </a:p>
          <a:p>
            <a:r>
              <a:rPr lang="en-US" dirty="0" smtClean="0"/>
              <a:t>Relying on Professionals</a:t>
            </a:r>
          </a:p>
          <a:p>
            <a:pPr lvl="1"/>
            <a:r>
              <a:rPr lang="en-US" dirty="0" smtClean="0"/>
              <a:t>Accountants</a:t>
            </a:r>
          </a:p>
          <a:p>
            <a:pPr lvl="1"/>
            <a:r>
              <a:rPr lang="en-US" dirty="0" smtClean="0"/>
              <a:t>Attorneys</a:t>
            </a:r>
          </a:p>
          <a:p>
            <a:pPr lvl="1"/>
            <a:r>
              <a:rPr lang="en-US" dirty="0" smtClean="0"/>
              <a:t>Other experienced business owners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4–</a:t>
            </a:r>
            <a:fld id="{8F8231B5-0145-4CE6-B181-D7AFA415BDE5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2048004" name="Picture 4" descr="BD0705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829" y="2606019"/>
            <a:ext cx="2544762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7443773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4–</a:t>
            </a:r>
            <a:fld id="{6368B20B-D7E6-4343-B43B-AB691CEBCDC5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Text Box 3" descr="SecGrnbkg03"/>
          <p:cNvSpPr txBox="1">
            <a:spLocks noChangeArrowheads="1"/>
          </p:cNvSpPr>
          <p:nvPr/>
        </p:nvSpPr>
        <p:spPr bwMode="blackWhite">
          <a:xfrm>
            <a:off x="731563" y="334142"/>
            <a:ext cx="201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cs typeface="Tahoma" pitchFamily="34" charset="0"/>
              </a:rPr>
              <a:t>EXHIBIT 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Tahoma" pitchFamily="34" charset="0"/>
              </a:rPr>
              <a:t>4.8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  <a:cs typeface="Tahom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96385" y="390247"/>
            <a:ext cx="57606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292929"/>
                </a:solidFill>
                <a:latin typeface="+mn-lt"/>
                <a:cs typeface="Tahoma" pitchFamily="34" charset="0"/>
              </a:rPr>
              <a:t>Due Diligence for Purchasing a Business</a:t>
            </a:r>
            <a:endParaRPr lang="en-US" sz="1800" b="1" dirty="0" smtClean="0">
              <a:solidFill>
                <a:srgbClr val="292929"/>
              </a:solidFill>
              <a:latin typeface="+mn-lt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0123" y="2971805"/>
            <a:ext cx="4297633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600" b="1" dirty="0" smtClean="0"/>
              <a:t>Contracts </a:t>
            </a:r>
            <a:r>
              <a:rPr lang="en-US" sz="1600" b="1" dirty="0"/>
              <a:t>and lease agreements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600" b="1" dirty="0" smtClean="0"/>
              <a:t>Financial </a:t>
            </a:r>
            <a:r>
              <a:rPr lang="en-US" sz="1600" b="1" dirty="0"/>
              <a:t>statements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600" b="1" dirty="0" smtClean="0"/>
              <a:t>Tax </a:t>
            </a:r>
            <a:r>
              <a:rPr lang="en-US" sz="1600" b="1" dirty="0"/>
              <a:t>returns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600" b="1" dirty="0" smtClean="0"/>
              <a:t>Real </a:t>
            </a:r>
            <a:r>
              <a:rPr lang="en-US" sz="1600" b="1" dirty="0"/>
              <a:t>and personal property documents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600" b="1" dirty="0" smtClean="0"/>
              <a:t>Bank </a:t>
            </a:r>
            <a:r>
              <a:rPr lang="en-US" sz="1600" b="1" dirty="0"/>
              <a:t>accounts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600" b="1" dirty="0" smtClean="0"/>
              <a:t>Customer </a:t>
            </a:r>
            <a:r>
              <a:rPr lang="en-US" sz="1600" b="1" dirty="0"/>
              <a:t>lists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600" b="1" dirty="0" smtClean="0"/>
              <a:t>Sales </a:t>
            </a:r>
            <a:r>
              <a:rPr lang="en-US" sz="1600" b="1" dirty="0"/>
              <a:t>records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600" b="1" dirty="0" smtClean="0"/>
              <a:t>Supplier/purchaser </a:t>
            </a:r>
            <a:r>
              <a:rPr lang="en-US" sz="1600" b="1" dirty="0"/>
              <a:t>list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en-US" sz="1600" b="1" dirty="0" smtClean="0"/>
              <a:t>Contracts</a:t>
            </a:r>
            <a:endParaRPr lang="en-US" sz="1600" b="1" dirty="0"/>
          </a:p>
        </p:txBody>
      </p:sp>
      <p:sp>
        <p:nvSpPr>
          <p:cNvPr id="7" name="Rectangle 6"/>
          <p:cNvSpPr/>
          <p:nvPr/>
        </p:nvSpPr>
        <p:spPr>
          <a:xfrm>
            <a:off x="4937756" y="2971805"/>
            <a:ext cx="3619286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9725" indent="-339725">
              <a:spcBef>
                <a:spcPts val="600"/>
              </a:spcBef>
              <a:buFont typeface="+mj-lt"/>
              <a:buAutoNum type="arabicPeriod" startAt="10"/>
            </a:pPr>
            <a:r>
              <a:rPr lang="en-US" sz="1600" b="1" dirty="0" smtClean="0"/>
              <a:t>Advertisement </a:t>
            </a:r>
            <a:r>
              <a:rPr lang="en-US" sz="1600" b="1" dirty="0"/>
              <a:t>materials</a:t>
            </a:r>
          </a:p>
          <a:p>
            <a:pPr marL="339725" indent="-339725">
              <a:spcBef>
                <a:spcPts val="600"/>
              </a:spcBef>
              <a:buFont typeface="+mj-lt"/>
              <a:buAutoNum type="arabicPeriod" startAt="10"/>
            </a:pPr>
            <a:r>
              <a:rPr lang="en-US" sz="1600" b="1" dirty="0" smtClean="0"/>
              <a:t>Inventory </a:t>
            </a:r>
            <a:r>
              <a:rPr lang="en-US" sz="1600" b="1" dirty="0"/>
              <a:t>receipts/lists</a:t>
            </a:r>
          </a:p>
          <a:p>
            <a:pPr marL="339725" indent="-339725">
              <a:spcBef>
                <a:spcPts val="600"/>
              </a:spcBef>
              <a:buFont typeface="+mj-lt"/>
              <a:buAutoNum type="arabicPeriod" startAt="10"/>
            </a:pPr>
            <a:r>
              <a:rPr lang="en-US" sz="1600" b="1" dirty="0" smtClean="0"/>
              <a:t>Organization </a:t>
            </a:r>
            <a:r>
              <a:rPr lang="en-US" sz="1600" b="1" dirty="0"/>
              <a:t>charts</a:t>
            </a:r>
          </a:p>
          <a:p>
            <a:pPr marL="339725" indent="-339725">
              <a:spcBef>
                <a:spcPts val="600"/>
              </a:spcBef>
              <a:buFont typeface="+mj-lt"/>
              <a:buAutoNum type="arabicPeriod" startAt="10"/>
            </a:pPr>
            <a:r>
              <a:rPr lang="en-US" sz="1600" b="1" dirty="0" smtClean="0"/>
              <a:t>Payroll</a:t>
            </a:r>
            <a:r>
              <a:rPr lang="en-US" sz="1600" b="1" dirty="0"/>
              <a:t>, benefits, and employee pension/profit sharing info</a:t>
            </a:r>
          </a:p>
          <a:p>
            <a:pPr marL="339725" indent="-339725">
              <a:spcBef>
                <a:spcPts val="600"/>
              </a:spcBef>
              <a:buFont typeface="+mj-lt"/>
              <a:buAutoNum type="arabicPeriod" startAt="10"/>
            </a:pPr>
            <a:r>
              <a:rPr lang="en-US" sz="1600" b="1" dirty="0" smtClean="0"/>
              <a:t>Employee </a:t>
            </a:r>
            <a:r>
              <a:rPr lang="en-US" sz="1600" b="1" dirty="0"/>
              <a:t>roster</a:t>
            </a:r>
          </a:p>
          <a:p>
            <a:pPr marL="339725" indent="-339725">
              <a:spcBef>
                <a:spcPts val="600"/>
              </a:spcBef>
              <a:buFont typeface="+mj-lt"/>
              <a:buAutoNum type="arabicPeriod" startAt="10"/>
            </a:pPr>
            <a:r>
              <a:rPr lang="en-US" sz="1600" b="1" dirty="0" smtClean="0"/>
              <a:t>Certification </a:t>
            </a:r>
            <a:r>
              <a:rPr lang="en-US" sz="1600" b="1" dirty="0"/>
              <a:t>by federal, state or local agencies</a:t>
            </a:r>
          </a:p>
          <a:p>
            <a:pPr marL="339725" indent="-339725">
              <a:spcBef>
                <a:spcPts val="600"/>
              </a:spcBef>
              <a:buFont typeface="+mj-lt"/>
              <a:buAutoNum type="arabicPeriod" startAt="10"/>
            </a:pPr>
            <a:r>
              <a:rPr lang="en-US" sz="1600" b="1" dirty="0" smtClean="0"/>
              <a:t>List </a:t>
            </a:r>
            <a:r>
              <a:rPr lang="en-US" sz="1600" b="1" dirty="0"/>
              <a:t>of owners</a:t>
            </a:r>
          </a:p>
        </p:txBody>
      </p:sp>
      <p:sp>
        <p:nvSpPr>
          <p:cNvPr id="8" name="Rectangle 7"/>
          <p:cNvSpPr/>
          <p:nvPr/>
        </p:nvSpPr>
        <p:spPr>
          <a:xfrm>
            <a:off x="640124" y="1219267"/>
            <a:ext cx="79169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+mn-lt"/>
              </a:rPr>
              <a:t>Once you’ve found a business that you would like to buy, it’s important to conduct a thorough</a:t>
            </a:r>
            <a:r>
              <a:rPr lang="en-US" sz="1600" b="1" dirty="0" smtClean="0">
                <a:latin typeface="+mn-lt"/>
              </a:rPr>
              <a:t>, objective </a:t>
            </a:r>
            <a:r>
              <a:rPr lang="en-US" sz="1600" b="1" dirty="0">
                <a:latin typeface="+mn-lt"/>
              </a:rPr>
              <a:t>investigation. Look into every aspect of the business, verifying whether </a:t>
            </a:r>
            <a:r>
              <a:rPr lang="en-US" sz="1600" b="1" dirty="0" smtClean="0">
                <a:latin typeface="+mn-lt"/>
              </a:rPr>
              <a:t>the owner’s </a:t>
            </a:r>
            <a:r>
              <a:rPr lang="en-US" sz="1600" b="1" dirty="0">
                <a:latin typeface="+mn-lt"/>
              </a:rPr>
              <a:t>stated reasons for selling are legitimate and double-check every detail for accuracy</a:t>
            </a:r>
            <a:r>
              <a:rPr lang="en-US" sz="1600" b="1" dirty="0" smtClean="0">
                <a:latin typeface="+mn-lt"/>
              </a:rPr>
              <a:t>. The </a:t>
            </a:r>
            <a:r>
              <a:rPr lang="en-US" sz="1600" b="1" dirty="0">
                <a:latin typeface="+mn-lt"/>
              </a:rPr>
              <a:t>following list includes important information you want to include when researching </a:t>
            </a:r>
            <a:r>
              <a:rPr lang="en-US" sz="1600" b="1" dirty="0" smtClean="0">
                <a:latin typeface="+mn-lt"/>
              </a:rPr>
              <a:t>the business </a:t>
            </a:r>
            <a:r>
              <a:rPr lang="en-US" sz="1600" b="1" dirty="0">
                <a:latin typeface="+mn-lt"/>
              </a:rPr>
              <a:t>you want to buy.</a:t>
            </a:r>
            <a:endParaRPr lang="en-US" sz="1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3445232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4–</a:t>
            </a:r>
            <a:fld id="{6D5F94A8-B33F-41D8-83DE-1B3CE0DF1AA8}" type="slidenum">
              <a:rPr lang="en-US"/>
              <a:pPr/>
              <a:t>26</a:t>
            </a:fld>
            <a:endParaRPr lang="en-US"/>
          </a:p>
        </p:txBody>
      </p:sp>
      <p:sp>
        <p:nvSpPr>
          <p:cNvPr id="2050050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Finding Out Why a Business Is For Sale</a:t>
            </a:r>
          </a:p>
        </p:txBody>
      </p:sp>
      <p:sp>
        <p:nvSpPr>
          <p:cNvPr id="205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40000"/>
              </a:spcBef>
            </a:pPr>
            <a:r>
              <a:rPr lang="en-US"/>
              <a:t>Owner’s Reasons for Selling</a:t>
            </a:r>
          </a:p>
          <a:p>
            <a:pPr lvl="1">
              <a:spcBef>
                <a:spcPct val="40000"/>
              </a:spcBef>
            </a:pPr>
            <a:r>
              <a:rPr lang="en-US"/>
              <a:t>Old age or illness</a:t>
            </a:r>
          </a:p>
          <a:p>
            <a:pPr lvl="1">
              <a:spcBef>
                <a:spcPct val="40000"/>
              </a:spcBef>
            </a:pPr>
            <a:r>
              <a:rPr lang="en-US"/>
              <a:t>Desire to relocate in a different section of the country</a:t>
            </a:r>
          </a:p>
          <a:p>
            <a:pPr lvl="1">
              <a:spcBef>
                <a:spcPct val="40000"/>
              </a:spcBef>
            </a:pPr>
            <a:r>
              <a:rPr lang="en-US"/>
              <a:t>Decision to accept a position with another company</a:t>
            </a:r>
          </a:p>
          <a:p>
            <a:pPr lvl="1">
              <a:spcBef>
                <a:spcPct val="40000"/>
              </a:spcBef>
            </a:pPr>
            <a:r>
              <a:rPr lang="en-US"/>
              <a:t>Unprofitability of the business</a:t>
            </a:r>
          </a:p>
          <a:p>
            <a:pPr lvl="1">
              <a:spcBef>
                <a:spcPct val="40000"/>
              </a:spcBef>
            </a:pPr>
            <a:r>
              <a:rPr lang="en-US"/>
              <a:t>Loss of an exclusive sales franchise</a:t>
            </a:r>
          </a:p>
          <a:p>
            <a:pPr lvl="1">
              <a:spcBef>
                <a:spcPct val="40000"/>
              </a:spcBef>
            </a:pPr>
            <a:r>
              <a:rPr lang="en-US"/>
              <a:t>Maturing of the industry and lack of growth potential</a:t>
            </a:r>
          </a:p>
          <a:p>
            <a:pPr>
              <a:spcBef>
                <a:spcPct val="40000"/>
              </a:spcBef>
            </a:pPr>
            <a:r>
              <a:rPr lang="en-US" i="1"/>
              <a:t>Beware of sellers who may have “cooked the books” to make the business more attractive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0141048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098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Examining the Financial Data</a:t>
            </a:r>
            <a:endParaRPr lang="en-US"/>
          </a:p>
        </p:txBody>
      </p:sp>
      <p:sp>
        <p:nvSpPr>
          <p:cNvPr id="205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Review financial statements and tax returns for the past five years.</a:t>
            </a:r>
          </a:p>
          <a:p>
            <a:r>
              <a:rPr lang="en-US" dirty="0" smtClean="0"/>
              <a:t>Recognize that financial data can be misleading.</a:t>
            </a:r>
          </a:p>
          <a:p>
            <a:pPr lvl="1"/>
            <a:r>
              <a:rPr lang="en-US" dirty="0" smtClean="0"/>
              <a:t>Assets overvalued</a:t>
            </a:r>
          </a:p>
          <a:p>
            <a:pPr lvl="1"/>
            <a:r>
              <a:rPr lang="en-US" dirty="0" smtClean="0"/>
              <a:t>Expenses overstated/understated</a:t>
            </a:r>
          </a:p>
          <a:p>
            <a:pPr lvl="1"/>
            <a:r>
              <a:rPr lang="en-US" dirty="0" smtClean="0"/>
              <a:t>Income underreported</a:t>
            </a:r>
          </a:p>
          <a:p>
            <a:pPr lvl="1"/>
            <a:r>
              <a:rPr lang="en-US" dirty="0" smtClean="0"/>
              <a:t>Unrecorded debts</a:t>
            </a:r>
          </a:p>
          <a:p>
            <a:r>
              <a:rPr lang="en-US" dirty="0" smtClean="0"/>
              <a:t>Adjust asset valuations to reflect the true state of the business (fair market value).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4–</a:t>
            </a:r>
            <a:fld id="{532B5D2A-1CE8-45C1-95D5-58691C20042F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907256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146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Valuing the Business</a:t>
            </a:r>
            <a:endParaRPr lang="en-US"/>
          </a:p>
        </p:txBody>
      </p:sp>
      <p:sp>
        <p:nvSpPr>
          <p:cNvPr id="205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Asset-Based Valuation</a:t>
            </a:r>
          </a:p>
          <a:p>
            <a:pPr lvl="1"/>
            <a:r>
              <a:rPr lang="en-US" smtClean="0"/>
              <a:t>Estimates the value of the firm’s assets; does not reflect the value of the firm as a going concern.</a:t>
            </a:r>
          </a:p>
          <a:p>
            <a:r>
              <a:rPr lang="en-US" smtClean="0"/>
              <a:t>Market-Comparable Valuation</a:t>
            </a:r>
          </a:p>
          <a:p>
            <a:pPr lvl="1"/>
            <a:r>
              <a:rPr lang="en-US" smtClean="0"/>
              <a:t>Considers the sale prices of comparable firms; difficulty is in finding comparable firms. </a:t>
            </a:r>
          </a:p>
          <a:p>
            <a:r>
              <a:rPr lang="en-US" smtClean="0"/>
              <a:t>Cash-Flow-based Valuation</a:t>
            </a:r>
          </a:p>
          <a:p>
            <a:pPr lvl="1"/>
            <a:r>
              <a:rPr lang="en-US" smtClean="0"/>
              <a:t>Compares the expected and required rates of return on the amount of capital to be invested in the business.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4–</a:t>
            </a:r>
            <a:fld id="{23C64C4E-657E-4D73-A95F-449F5F9ED8D1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73059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199" name="Rectangle 7" descr="Aheader01"/>
          <p:cNvSpPr>
            <a:spLocks noGrp="1" noChangeArrowheads="1"/>
          </p:cNvSpPr>
          <p:nvPr>
            <p:ph type="title"/>
          </p:nvPr>
        </p:nvSpPr>
        <p:spPr>
          <a:xfrm>
            <a:off x="523875" y="390525"/>
            <a:ext cx="8077200" cy="1077218"/>
          </a:xfrm>
        </p:spPr>
        <p:txBody>
          <a:bodyPr/>
          <a:lstStyle/>
          <a:p>
            <a:pPr algn="ctr"/>
            <a:r>
              <a:rPr lang="en-US" dirty="0" err="1" smtClean="0"/>
              <a:t>Nonquantitative</a:t>
            </a:r>
            <a:r>
              <a:rPr lang="en-US" dirty="0" smtClean="0"/>
              <a:t> Factors </a:t>
            </a:r>
            <a:br>
              <a:rPr lang="en-US" dirty="0" smtClean="0"/>
            </a:br>
            <a:r>
              <a:rPr lang="en-US" dirty="0" smtClean="0"/>
              <a:t>in Valuing a Business</a:t>
            </a:r>
            <a:endParaRPr lang="en-US" dirty="0"/>
          </a:p>
        </p:txBody>
      </p:sp>
      <p:sp>
        <p:nvSpPr>
          <p:cNvPr id="20562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14350" y="1600219"/>
            <a:ext cx="8102600" cy="4754543"/>
          </a:xfrm>
        </p:spPr>
        <p:txBody>
          <a:bodyPr/>
          <a:lstStyle/>
          <a:p>
            <a:r>
              <a:rPr lang="en-US" dirty="0" smtClean="0"/>
              <a:t>Competition</a:t>
            </a:r>
          </a:p>
          <a:p>
            <a:r>
              <a:rPr lang="en-US" dirty="0" smtClean="0"/>
              <a:t>Market</a:t>
            </a:r>
          </a:p>
          <a:p>
            <a:r>
              <a:rPr lang="en-US" dirty="0" smtClean="0"/>
              <a:t>Future community</a:t>
            </a:r>
            <a:br>
              <a:rPr lang="en-US" dirty="0" smtClean="0"/>
            </a:br>
            <a:r>
              <a:rPr lang="en-US" dirty="0" smtClean="0"/>
              <a:t>development</a:t>
            </a:r>
          </a:p>
          <a:p>
            <a:r>
              <a:rPr lang="en-US" dirty="0" smtClean="0"/>
              <a:t>Legal commitments</a:t>
            </a:r>
          </a:p>
          <a:p>
            <a:r>
              <a:rPr lang="en-US" dirty="0" smtClean="0"/>
              <a:t>Union contracts</a:t>
            </a:r>
          </a:p>
          <a:p>
            <a:r>
              <a:rPr lang="en-US" dirty="0" smtClean="0"/>
              <a:t>Buildings</a:t>
            </a:r>
          </a:p>
          <a:p>
            <a:r>
              <a:rPr lang="en-US" dirty="0" smtClean="0"/>
              <a:t>Product prices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4–</a:t>
            </a:r>
            <a:fld id="{D3280A94-D239-47F0-B5D2-E9B3443FA8D5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2056196" name="Picture 4" descr="BL0051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925" y="2473325"/>
            <a:ext cx="4033838" cy="324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9272932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3186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Franchising?</a:t>
            </a:r>
            <a:endParaRPr lang="en-US" dirty="0"/>
          </a:p>
        </p:txBody>
      </p:sp>
      <p:sp>
        <p:nvSpPr>
          <p:cNvPr id="2013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Franchising</a:t>
            </a:r>
          </a:p>
          <a:p>
            <a:pPr lvl="1"/>
            <a:r>
              <a:rPr lang="en-US"/>
              <a:t>A marketing system involving a legal agreement, whereby the franchisee conducts business according to the terms specified by the franchisor.</a:t>
            </a:r>
          </a:p>
          <a:p>
            <a:r>
              <a:rPr lang="en-US"/>
              <a:t>Franchisor</a:t>
            </a:r>
          </a:p>
          <a:p>
            <a:pPr lvl="1"/>
            <a:r>
              <a:rPr lang="en-US"/>
              <a:t>Party in franchise contract that specifies methods to be followed and terms to be met by the other party.</a:t>
            </a:r>
          </a:p>
          <a:p>
            <a:r>
              <a:rPr lang="en-US"/>
              <a:t>Franchisee</a:t>
            </a:r>
          </a:p>
          <a:p>
            <a:pPr lvl="1"/>
            <a:r>
              <a:rPr lang="en-US"/>
              <a:t>An entrepreneur whose power is limited by a contractual agreement with a franchisor.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4–</a:t>
            </a:r>
            <a:fld id="{F4D13E48-672B-441C-8D13-F71015641BF6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89565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45" name="Rectangle 5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Negotiating and Closing the Deal</a:t>
            </a:r>
            <a:endParaRPr lang="en-US"/>
          </a:p>
        </p:txBody>
      </p:sp>
      <p:sp>
        <p:nvSpPr>
          <p:cNvPr id="205824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Terms of Purchase</a:t>
            </a:r>
          </a:p>
          <a:p>
            <a:pPr lvl="1"/>
            <a:r>
              <a:rPr lang="en-US" smtClean="0"/>
              <a:t>Assets purchase or total entity</a:t>
            </a:r>
          </a:p>
          <a:p>
            <a:pPr lvl="1"/>
            <a:r>
              <a:rPr lang="en-US" smtClean="0"/>
              <a:t>Indemnification clause</a:t>
            </a:r>
          </a:p>
          <a:p>
            <a:pPr lvl="1"/>
            <a:r>
              <a:rPr lang="en-US" smtClean="0"/>
              <a:t>Payment in full or partial payments over time</a:t>
            </a:r>
          </a:p>
          <a:p>
            <a:r>
              <a:rPr lang="en-US" smtClean="0"/>
              <a:t>Closing the sale</a:t>
            </a:r>
          </a:p>
          <a:p>
            <a:pPr lvl="1"/>
            <a:r>
              <a:rPr lang="en-US" smtClean="0"/>
              <a:t>Best handled by a third party</a:t>
            </a:r>
          </a:p>
          <a:p>
            <a:pPr lvl="2"/>
            <a:r>
              <a:rPr lang="en-US" smtClean="0"/>
              <a:t>Bill of sale</a:t>
            </a:r>
          </a:p>
          <a:p>
            <a:pPr lvl="2"/>
            <a:r>
              <a:rPr lang="en-US" smtClean="0"/>
              <a:t>Tax certifications</a:t>
            </a:r>
          </a:p>
          <a:p>
            <a:pPr lvl="2"/>
            <a:r>
              <a:rPr lang="en-US" smtClean="0"/>
              <a:t>Payment-to-seller agreements </a:t>
            </a:r>
            <a:br>
              <a:rPr lang="en-US" smtClean="0"/>
            </a:br>
            <a:r>
              <a:rPr lang="en-US" smtClean="0"/>
              <a:t>and guarantees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4–</a:t>
            </a:r>
            <a:fld id="{AF139C21-CEB7-4AAE-B19C-EADDB2D46455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2058244" name="Picture 4" descr="j02953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675" y="4048125"/>
            <a:ext cx="2535238" cy="214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6312187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franchising</a:t>
            </a:r>
            <a:endParaRPr lang="en-US" dirty="0"/>
          </a:p>
          <a:p>
            <a:r>
              <a:rPr lang="en-US" dirty="0" smtClean="0"/>
              <a:t>franchisor</a:t>
            </a:r>
            <a:endParaRPr lang="en-US" dirty="0"/>
          </a:p>
          <a:p>
            <a:r>
              <a:rPr lang="en-US" dirty="0" smtClean="0"/>
              <a:t>franchisee</a:t>
            </a:r>
          </a:p>
          <a:p>
            <a:r>
              <a:rPr lang="en-US" dirty="0" smtClean="0"/>
              <a:t>franchise contract</a:t>
            </a:r>
            <a:endParaRPr lang="en-US" dirty="0"/>
          </a:p>
          <a:p>
            <a:r>
              <a:rPr lang="en-US" dirty="0" smtClean="0"/>
              <a:t>franchise</a:t>
            </a:r>
            <a:endParaRPr lang="en-US" dirty="0"/>
          </a:p>
          <a:p>
            <a:r>
              <a:rPr lang="en-US" dirty="0"/>
              <a:t>product and trade name franchising </a:t>
            </a:r>
            <a:endParaRPr lang="en-US" dirty="0" smtClean="0"/>
          </a:p>
          <a:p>
            <a:r>
              <a:rPr lang="en-US" dirty="0" smtClean="0"/>
              <a:t>business </a:t>
            </a:r>
            <a:r>
              <a:rPr lang="en-US" dirty="0"/>
              <a:t>format franchising </a:t>
            </a:r>
            <a:endParaRPr lang="en-US" dirty="0" smtClean="0"/>
          </a:p>
          <a:p>
            <a:r>
              <a:rPr lang="en-US" dirty="0" smtClean="0"/>
              <a:t>master licensee</a:t>
            </a:r>
            <a:endParaRPr lang="en-US" dirty="0"/>
          </a:p>
          <a:p>
            <a:r>
              <a:rPr lang="en-US" dirty="0"/>
              <a:t>multiple-unit </a:t>
            </a:r>
            <a:r>
              <a:rPr lang="en-US" dirty="0" smtClean="0"/>
              <a:t>ownership</a:t>
            </a:r>
          </a:p>
          <a:p>
            <a:r>
              <a:rPr lang="en-US" dirty="0" smtClean="0"/>
              <a:t>area developers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piggyback franchising </a:t>
            </a:r>
          </a:p>
          <a:p>
            <a:r>
              <a:rPr lang="en-US" dirty="0"/>
              <a:t>multi-brand franchising </a:t>
            </a:r>
          </a:p>
          <a:p>
            <a:r>
              <a:rPr lang="en-US" dirty="0"/>
              <a:t>co-branding </a:t>
            </a:r>
          </a:p>
          <a:p>
            <a:r>
              <a:rPr lang="en-US" dirty="0"/>
              <a:t>churning </a:t>
            </a:r>
          </a:p>
          <a:p>
            <a:r>
              <a:rPr lang="en-US" dirty="0"/>
              <a:t>encroachment </a:t>
            </a:r>
          </a:p>
          <a:p>
            <a:r>
              <a:rPr lang="en-US" dirty="0"/>
              <a:t>Franchise Disclosure Document (FDD) </a:t>
            </a:r>
          </a:p>
          <a:p>
            <a:r>
              <a:rPr lang="en-US" dirty="0"/>
              <a:t>Franchise Rule</a:t>
            </a:r>
          </a:p>
          <a:p>
            <a:r>
              <a:rPr lang="en-US" dirty="0"/>
              <a:t>matchmakers</a:t>
            </a:r>
          </a:p>
          <a:p>
            <a:r>
              <a:rPr lang="en-US" dirty="0"/>
              <a:t>due diligence</a:t>
            </a:r>
          </a:p>
          <a:p>
            <a:r>
              <a:rPr lang="en-US" dirty="0"/>
              <a:t>nondisclosure agreement </a:t>
            </a:r>
          </a:p>
          <a:p>
            <a:r>
              <a:rPr lang="en-US" dirty="0"/>
              <a:t>fair market </a:t>
            </a:r>
            <a:r>
              <a:rPr lang="en-US" dirty="0" smtClean="0"/>
              <a:t>value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659563" y="6354763"/>
            <a:ext cx="22098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4–</a:t>
            </a:r>
            <a:fld id="{C20A81ED-8C36-40C6-B4DF-24F1B7BA4DB0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274638" y="6354763"/>
            <a:ext cx="5851525" cy="366712"/>
          </a:xfrm>
        </p:spPr>
        <p:txBody>
          <a:bodyPr/>
          <a:lstStyle>
            <a:lvl1pPr>
              <a:defRPr sz="700" b="1"/>
            </a:lvl1pPr>
          </a:lstStyle>
          <a:p>
            <a:pPr>
              <a:defRPr/>
            </a:pPr>
            <a:r>
              <a:rPr lang="en-US" dirty="0" smtClean="0"/>
              <a:t>© 2012 </a:t>
            </a:r>
            <a:r>
              <a:rPr lang="en-US" dirty="0"/>
              <a:t>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3867586264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5474" name="Rectangle 2" descr="A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Franchising </a:t>
            </a:r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2025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Franchise Contract</a:t>
            </a:r>
          </a:p>
          <a:p>
            <a:pPr lvl="1"/>
            <a:r>
              <a:rPr lang="en-US"/>
              <a:t>The legal agreement between franchisor and franchisee</a:t>
            </a:r>
          </a:p>
          <a:p>
            <a:r>
              <a:rPr lang="en-US"/>
              <a:t>Franchise</a:t>
            </a:r>
          </a:p>
          <a:p>
            <a:pPr lvl="1"/>
            <a:r>
              <a:rPr lang="en-US"/>
              <a:t>The privileges conveyed in the franchise contract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4–</a:t>
            </a:r>
            <a:fld id="{BC0F22B2-AF5A-4277-97E7-8F429E6CA7AA}" type="slidenum">
              <a:rPr lang="en-US"/>
              <a:pPr/>
              <a:t>4</a:t>
            </a:fld>
            <a:endParaRPr lang="en-US"/>
          </a:p>
        </p:txBody>
      </p:sp>
      <p:pic>
        <p:nvPicPr>
          <p:cNvPr id="2025476" name="Picture 4" descr="MCj0297141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25" y="4068763"/>
            <a:ext cx="2743200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806101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338" name="Rectangle 2" descr="Aheader01"/>
          <p:cNvSpPr>
            <a:spLocks noGrp="1" noChangeArrowheads="1"/>
          </p:cNvSpPr>
          <p:nvPr>
            <p:ph type="title"/>
          </p:nvPr>
        </p:nvSpPr>
        <p:spPr>
          <a:xfrm>
            <a:off x="523875" y="390525"/>
            <a:ext cx="8077200" cy="64633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 sz="3600" dirty="0"/>
              <a:t>Franchising Options</a:t>
            </a:r>
          </a:p>
        </p:txBody>
      </p:sp>
      <p:sp>
        <p:nvSpPr>
          <p:cNvPr id="23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4–</a:t>
            </a:r>
            <a:fld id="{B27A3FB6-82FD-40A9-AD57-47BBA45F1EC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062358" name="AutoShape 22"/>
          <p:cNvSpPr>
            <a:spLocks noChangeArrowheads="1"/>
          </p:cNvSpPr>
          <p:nvPr/>
        </p:nvSpPr>
        <p:spPr bwMode="ltGray">
          <a:xfrm>
            <a:off x="457200" y="1508125"/>
            <a:ext cx="8229600" cy="4205288"/>
          </a:xfrm>
          <a:prstGeom prst="roundRect">
            <a:avLst>
              <a:gd name="adj" fmla="val 7042"/>
            </a:avLst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 algn="ctr">
            <a:noFill/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62340" name="AutoShape 4"/>
          <p:cNvCxnSpPr>
            <a:cxnSpLocks noChangeShapeType="1"/>
            <a:stCxn id="2062344" idx="1"/>
            <a:endCxn id="2062349" idx="3"/>
          </p:cNvCxnSpPr>
          <p:nvPr/>
        </p:nvCxnSpPr>
        <p:spPr bwMode="auto">
          <a:xfrm rot="16200000" flipV="1">
            <a:off x="2982531" y="2217326"/>
            <a:ext cx="1262884" cy="101129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CC3300"/>
                  </a:outerShdw>
                </a:effectLst>
              </a14:hiddenEffects>
            </a:ext>
          </a:extLst>
        </p:spPr>
      </p:cxnSp>
      <p:cxnSp>
        <p:nvCxnSpPr>
          <p:cNvPr id="2062341" name="AutoShape 5"/>
          <p:cNvCxnSpPr>
            <a:cxnSpLocks noChangeShapeType="1"/>
            <a:stCxn id="2062344" idx="3"/>
            <a:endCxn id="2062352" idx="3"/>
          </p:cNvCxnSpPr>
          <p:nvPr/>
        </p:nvCxnSpPr>
        <p:spPr bwMode="auto">
          <a:xfrm rot="5400000">
            <a:off x="2962687" y="3952436"/>
            <a:ext cx="1302573" cy="101129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CC3300"/>
                  </a:outerShdw>
                </a:effectLst>
              </a14:hiddenEffects>
            </a:ext>
          </a:extLst>
        </p:spPr>
      </p:cxnSp>
      <p:cxnSp>
        <p:nvCxnSpPr>
          <p:cNvPr id="2062342" name="AutoShape 6"/>
          <p:cNvCxnSpPr>
            <a:cxnSpLocks noChangeShapeType="1"/>
            <a:stCxn id="2062344" idx="7"/>
            <a:endCxn id="2062346" idx="1"/>
          </p:cNvCxnSpPr>
          <p:nvPr/>
        </p:nvCxnSpPr>
        <p:spPr bwMode="auto">
          <a:xfrm rot="5400000" flipH="1" flipV="1">
            <a:off x="4920811" y="2215740"/>
            <a:ext cx="1242246" cy="103510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CC3300"/>
                  </a:outerShdw>
                </a:effectLst>
              </a14:hiddenEffects>
            </a:ext>
          </a:extLst>
        </p:spPr>
      </p:cxnSp>
      <p:cxnSp>
        <p:nvCxnSpPr>
          <p:cNvPr id="2062343" name="AutoShape 7"/>
          <p:cNvCxnSpPr>
            <a:cxnSpLocks noChangeShapeType="1"/>
            <a:stCxn id="2062344" idx="5"/>
            <a:endCxn id="2062353" idx="1"/>
          </p:cNvCxnSpPr>
          <p:nvPr/>
        </p:nvCxnSpPr>
        <p:spPr bwMode="auto">
          <a:xfrm rot="16200000" flipH="1">
            <a:off x="4887912" y="3943350"/>
            <a:ext cx="1285875" cy="1011238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CC3300"/>
                  </a:outerShdw>
                </a:effectLst>
              </a14:hiddenEffects>
            </a:ext>
          </a:extLst>
        </p:spPr>
      </p:cxnSp>
      <p:sp>
        <p:nvSpPr>
          <p:cNvPr id="2062344" name="Oval 8"/>
          <p:cNvSpPr>
            <a:spLocks noChangeArrowheads="1"/>
          </p:cNvSpPr>
          <p:nvPr/>
        </p:nvSpPr>
        <p:spPr bwMode="auto">
          <a:xfrm>
            <a:off x="3932238" y="3260725"/>
            <a:ext cx="1279525" cy="639763"/>
          </a:xfrm>
          <a:prstGeom prst="ellipse">
            <a:avLst/>
          </a:prstGeom>
          <a:solidFill>
            <a:schemeClr val="bg1"/>
          </a:solidFill>
          <a:ln w="3175" algn="ctr">
            <a:solidFill>
              <a:srgbClr val="FF9966"/>
            </a:solidFill>
            <a:round/>
            <a:headEnd/>
            <a:tailEnd/>
          </a:ln>
          <a:effectLst>
            <a:outerShdw dist="89803" dir="2700000" algn="ctr" rotWithShape="0">
              <a:srgbClr val="CC3300"/>
            </a:outerShdw>
          </a:effectLst>
        </p:spPr>
        <p:txBody>
          <a:bodyPr anchor="ctr" anchorCtr="1"/>
          <a:lstStyle/>
          <a:p>
            <a:endParaRPr lang="en-US"/>
          </a:p>
        </p:txBody>
      </p:sp>
      <p:sp>
        <p:nvSpPr>
          <p:cNvPr id="2062345" name="Oval 9"/>
          <p:cNvSpPr>
            <a:spLocks noChangeArrowheads="1"/>
          </p:cNvSpPr>
          <p:nvPr/>
        </p:nvSpPr>
        <p:spPr bwMode="auto">
          <a:xfrm>
            <a:off x="3292475" y="3077369"/>
            <a:ext cx="2549525" cy="1047750"/>
          </a:xfrm>
          <a:prstGeom prst="ellipse">
            <a:avLst/>
          </a:prstGeom>
          <a:solidFill>
            <a:schemeClr val="bg1"/>
          </a:solidFill>
          <a:ln w="3175" algn="ctr">
            <a:solidFill>
              <a:srgbClr val="336699"/>
            </a:solidFill>
            <a:round/>
            <a:headEnd/>
            <a:tailEnd/>
          </a:ln>
          <a:effectLst>
            <a:outerShdw dist="89803" dir="2700000" algn="ctr" rotWithShape="0">
              <a:srgbClr val="003366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800" b="1">
                <a:latin typeface="Trebuchet MS" pitchFamily="34" charset="0"/>
              </a:rPr>
              <a:t>Types of Franchising Arrangements</a:t>
            </a:r>
          </a:p>
        </p:txBody>
      </p:sp>
      <p:sp>
        <p:nvSpPr>
          <p:cNvPr id="2062346" name="AutoShape 10"/>
          <p:cNvSpPr>
            <a:spLocks noChangeArrowheads="1"/>
          </p:cNvSpPr>
          <p:nvPr/>
        </p:nvSpPr>
        <p:spPr bwMode="auto">
          <a:xfrm>
            <a:off x="6059488" y="1818482"/>
            <a:ext cx="2170113" cy="5873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rgbClr val="336699"/>
            </a:solidFill>
            <a:round/>
            <a:headEnd/>
            <a:tailEnd/>
          </a:ln>
          <a:effectLst>
            <a:outerShdw dist="89803" dir="2700000" algn="ctr" rotWithShape="0">
              <a:srgbClr val="003366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Area </a:t>
            </a:r>
            <a:br>
              <a:rPr lang="en-US" sz="1600" b="1">
                <a:latin typeface="Trebuchet MS" pitchFamily="34" charset="0"/>
              </a:rPr>
            </a:br>
            <a:r>
              <a:rPr lang="en-US" sz="1600" b="1">
                <a:latin typeface="Trebuchet MS" pitchFamily="34" charset="0"/>
              </a:rPr>
              <a:t>Developers</a:t>
            </a:r>
          </a:p>
        </p:txBody>
      </p:sp>
      <p:sp>
        <p:nvSpPr>
          <p:cNvPr id="2062347" name="AutoShape 11"/>
          <p:cNvSpPr>
            <a:spLocks noChangeArrowheads="1"/>
          </p:cNvSpPr>
          <p:nvPr/>
        </p:nvSpPr>
        <p:spPr bwMode="auto">
          <a:xfrm>
            <a:off x="6035675" y="2764632"/>
            <a:ext cx="2170113" cy="5873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rgbClr val="336699"/>
            </a:solidFill>
            <a:round/>
            <a:headEnd/>
            <a:tailEnd/>
          </a:ln>
          <a:effectLst>
            <a:outerShdw dist="89803" dir="2700000" algn="ctr" rotWithShape="0">
              <a:srgbClr val="003366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Piggyback </a:t>
            </a:r>
            <a:br>
              <a:rPr lang="en-US" sz="1600" b="1">
                <a:latin typeface="Trebuchet MS" pitchFamily="34" charset="0"/>
              </a:rPr>
            </a:br>
            <a:r>
              <a:rPr lang="en-US" sz="1600" b="1">
                <a:latin typeface="Trebuchet MS" pitchFamily="34" charset="0"/>
              </a:rPr>
              <a:t>Franchising</a:t>
            </a:r>
          </a:p>
        </p:txBody>
      </p:sp>
      <p:sp>
        <p:nvSpPr>
          <p:cNvPr id="2062348" name="AutoShape 12"/>
          <p:cNvSpPr>
            <a:spLocks noChangeArrowheads="1"/>
          </p:cNvSpPr>
          <p:nvPr/>
        </p:nvSpPr>
        <p:spPr bwMode="auto">
          <a:xfrm>
            <a:off x="6059488" y="3861594"/>
            <a:ext cx="2170113" cy="5873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rgbClr val="336699"/>
            </a:solidFill>
            <a:round/>
            <a:headEnd/>
            <a:tailEnd/>
          </a:ln>
          <a:effectLst>
            <a:outerShdw dist="89803" dir="2700000" algn="ctr" rotWithShape="0">
              <a:srgbClr val="003366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Multi-Brand </a:t>
            </a:r>
            <a:br>
              <a:rPr lang="en-US" sz="1600" b="1">
                <a:latin typeface="Trebuchet MS" pitchFamily="34" charset="0"/>
              </a:rPr>
            </a:br>
            <a:r>
              <a:rPr lang="en-US" sz="1600" b="1">
                <a:latin typeface="Trebuchet MS" pitchFamily="34" charset="0"/>
              </a:rPr>
              <a:t>Franchising</a:t>
            </a:r>
          </a:p>
        </p:txBody>
      </p:sp>
      <p:sp>
        <p:nvSpPr>
          <p:cNvPr id="2062349" name="AutoShape 13"/>
          <p:cNvSpPr>
            <a:spLocks noChangeArrowheads="1"/>
          </p:cNvSpPr>
          <p:nvPr/>
        </p:nvSpPr>
        <p:spPr bwMode="auto">
          <a:xfrm>
            <a:off x="822325" y="1797844"/>
            <a:ext cx="2286000" cy="5873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rgbClr val="336699"/>
            </a:solidFill>
            <a:round/>
            <a:headEnd/>
            <a:tailEnd/>
          </a:ln>
          <a:effectLst>
            <a:outerShdw dist="89803" dir="2700000" algn="ctr" rotWithShape="0">
              <a:srgbClr val="003366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latin typeface="Trebuchet MS" pitchFamily="34" charset="0"/>
              </a:rPr>
              <a:t>Product and Trade </a:t>
            </a:r>
            <a:br>
              <a:rPr lang="en-US" sz="1600" b="1" dirty="0">
                <a:latin typeface="Trebuchet MS" pitchFamily="34" charset="0"/>
              </a:rPr>
            </a:br>
            <a:r>
              <a:rPr lang="en-US" sz="1600" b="1" dirty="0">
                <a:latin typeface="Trebuchet MS" pitchFamily="34" charset="0"/>
              </a:rPr>
              <a:t>Name Franchising</a:t>
            </a:r>
          </a:p>
        </p:txBody>
      </p:sp>
      <p:sp>
        <p:nvSpPr>
          <p:cNvPr id="2062350" name="AutoShape 14"/>
          <p:cNvSpPr>
            <a:spLocks noChangeArrowheads="1"/>
          </p:cNvSpPr>
          <p:nvPr/>
        </p:nvSpPr>
        <p:spPr bwMode="auto">
          <a:xfrm>
            <a:off x="822325" y="2764632"/>
            <a:ext cx="2286000" cy="5873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rgbClr val="336699"/>
            </a:solidFill>
            <a:round/>
            <a:headEnd/>
            <a:tailEnd/>
          </a:ln>
          <a:effectLst>
            <a:outerShdw dist="89803" dir="2700000" algn="ctr" rotWithShape="0">
              <a:srgbClr val="003366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Business Format Franchising</a:t>
            </a:r>
          </a:p>
        </p:txBody>
      </p:sp>
      <p:sp>
        <p:nvSpPr>
          <p:cNvPr id="2062351" name="AutoShape 15"/>
          <p:cNvSpPr>
            <a:spLocks noChangeArrowheads="1"/>
          </p:cNvSpPr>
          <p:nvPr/>
        </p:nvSpPr>
        <p:spPr bwMode="auto">
          <a:xfrm>
            <a:off x="822325" y="3861594"/>
            <a:ext cx="2286000" cy="5873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rgbClr val="336699"/>
            </a:solidFill>
            <a:round/>
            <a:headEnd/>
            <a:tailEnd/>
          </a:ln>
          <a:effectLst>
            <a:outerShdw dist="89803" dir="2700000" algn="ctr" rotWithShape="0">
              <a:srgbClr val="003366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Master </a:t>
            </a:r>
            <a:br>
              <a:rPr lang="en-US" sz="1600" b="1">
                <a:latin typeface="Trebuchet MS" pitchFamily="34" charset="0"/>
              </a:rPr>
            </a:br>
            <a:r>
              <a:rPr lang="en-US" sz="1600" b="1">
                <a:latin typeface="Trebuchet MS" pitchFamily="34" charset="0"/>
              </a:rPr>
              <a:t>Licensee</a:t>
            </a:r>
          </a:p>
        </p:txBody>
      </p:sp>
      <p:sp>
        <p:nvSpPr>
          <p:cNvPr id="2062352" name="AutoShape 16"/>
          <p:cNvSpPr>
            <a:spLocks noChangeArrowheads="1"/>
          </p:cNvSpPr>
          <p:nvPr/>
        </p:nvSpPr>
        <p:spPr bwMode="auto">
          <a:xfrm>
            <a:off x="822325" y="4815682"/>
            <a:ext cx="2286000" cy="5873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rgbClr val="336699"/>
            </a:solidFill>
            <a:round/>
            <a:headEnd/>
            <a:tailEnd/>
          </a:ln>
          <a:effectLst>
            <a:outerShdw dist="89803" dir="2700000" algn="ctr" rotWithShape="0">
              <a:srgbClr val="003366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Multiple-Unit </a:t>
            </a:r>
            <a:br>
              <a:rPr lang="en-US" sz="1600" b="1">
                <a:latin typeface="Trebuchet MS" pitchFamily="34" charset="0"/>
              </a:rPr>
            </a:br>
            <a:r>
              <a:rPr lang="en-US" sz="1600" b="1">
                <a:latin typeface="Trebuchet MS" pitchFamily="34" charset="0"/>
              </a:rPr>
              <a:t>Ownership </a:t>
            </a:r>
          </a:p>
        </p:txBody>
      </p:sp>
      <p:sp>
        <p:nvSpPr>
          <p:cNvPr id="2062353" name="AutoShape 17"/>
          <p:cNvSpPr>
            <a:spLocks noChangeArrowheads="1"/>
          </p:cNvSpPr>
          <p:nvPr/>
        </p:nvSpPr>
        <p:spPr bwMode="auto">
          <a:xfrm>
            <a:off x="6035675" y="4799013"/>
            <a:ext cx="2189163" cy="5873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rgbClr val="336699"/>
            </a:solidFill>
            <a:round/>
            <a:headEnd/>
            <a:tailEnd/>
          </a:ln>
          <a:effectLst>
            <a:outerShdw dist="89803" dir="2700000" algn="ctr" rotWithShape="0">
              <a:srgbClr val="003366"/>
            </a:outerShdw>
          </a:effec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rebuchet MS" pitchFamily="34" charset="0"/>
              </a:rPr>
              <a:t>Co-Branding</a:t>
            </a:r>
          </a:p>
        </p:txBody>
      </p:sp>
      <p:cxnSp>
        <p:nvCxnSpPr>
          <p:cNvPr id="2062354" name="AutoShape 18"/>
          <p:cNvCxnSpPr>
            <a:cxnSpLocks noChangeShapeType="1"/>
            <a:stCxn id="2062345" idx="1"/>
            <a:endCxn id="2062350" idx="3"/>
          </p:cNvCxnSpPr>
          <p:nvPr/>
        </p:nvCxnSpPr>
        <p:spPr bwMode="auto">
          <a:xfrm rot="16200000" flipV="1">
            <a:off x="3300841" y="2865804"/>
            <a:ext cx="172488" cy="557519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CC3300"/>
                  </a:outerShdw>
                </a:effectLst>
              </a14:hiddenEffects>
            </a:ext>
          </a:extLst>
        </p:spPr>
      </p:cxnSp>
      <p:cxnSp>
        <p:nvCxnSpPr>
          <p:cNvPr id="2062355" name="AutoShape 19"/>
          <p:cNvCxnSpPr>
            <a:cxnSpLocks noChangeShapeType="1"/>
            <a:stCxn id="2062345" idx="3"/>
            <a:endCxn id="2062351" idx="3"/>
          </p:cNvCxnSpPr>
          <p:nvPr/>
        </p:nvCxnSpPr>
        <p:spPr bwMode="auto">
          <a:xfrm rot="5400000">
            <a:off x="3295284" y="3784722"/>
            <a:ext cx="183602" cy="557519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CC3300"/>
                  </a:outerShdw>
                </a:effectLst>
              </a14:hiddenEffects>
            </a:ext>
          </a:extLst>
        </p:spPr>
      </p:cxnSp>
      <p:cxnSp>
        <p:nvCxnSpPr>
          <p:cNvPr id="2062356" name="AutoShape 20"/>
          <p:cNvCxnSpPr>
            <a:cxnSpLocks noChangeShapeType="1"/>
            <a:stCxn id="2062347" idx="1"/>
            <a:endCxn id="2062345" idx="7"/>
          </p:cNvCxnSpPr>
          <p:nvPr/>
        </p:nvCxnSpPr>
        <p:spPr bwMode="auto">
          <a:xfrm rot="10800000" flipV="1">
            <a:off x="5468631" y="3058320"/>
            <a:ext cx="567044" cy="172488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CC3300"/>
                  </a:outerShdw>
                </a:effectLst>
              </a14:hiddenEffects>
            </a:ext>
          </a:extLst>
        </p:spPr>
      </p:cxnSp>
      <p:cxnSp>
        <p:nvCxnSpPr>
          <p:cNvPr id="2062357" name="AutoShape 21"/>
          <p:cNvCxnSpPr>
            <a:cxnSpLocks noChangeShapeType="1"/>
            <a:stCxn id="2062348" idx="1"/>
            <a:endCxn id="2062345" idx="5"/>
          </p:cNvCxnSpPr>
          <p:nvPr/>
        </p:nvCxnSpPr>
        <p:spPr bwMode="auto">
          <a:xfrm rot="10800000">
            <a:off x="5468632" y="3971680"/>
            <a:ext cx="590857" cy="183602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rgbClr val="CC330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48599480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4–</a:t>
            </a:r>
            <a:fld id="{6368B20B-D7E6-4343-B43B-AB691CEBCDC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Text Box 3" descr="SecGrnbkg03"/>
          <p:cNvSpPr txBox="1">
            <a:spLocks noChangeArrowheads="1"/>
          </p:cNvSpPr>
          <p:nvPr/>
        </p:nvSpPr>
        <p:spPr bwMode="blackWhite">
          <a:xfrm>
            <a:off x="731563" y="334142"/>
            <a:ext cx="201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cs typeface="Tahoma" pitchFamily="34" charset="0"/>
              </a:rPr>
              <a:t>EXHIBIT 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Tahoma" pitchFamily="34" charset="0"/>
              </a:rPr>
              <a:t>4.1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  <a:cs typeface="Tahom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96385" y="390247"/>
            <a:ext cx="57606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292929"/>
                </a:solidFill>
                <a:latin typeface="+mn-lt"/>
                <a:cs typeface="Tahoma" pitchFamily="34" charset="0"/>
              </a:rPr>
              <a:t>Economic Impact of Franchising</a:t>
            </a:r>
            <a:endParaRPr lang="en-US" sz="1800" b="1" dirty="0" smtClean="0">
              <a:solidFill>
                <a:srgbClr val="292929"/>
              </a:solidFill>
              <a:latin typeface="+mn-lt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1563" y="997565"/>
            <a:ext cx="795519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b="1" i="1" dirty="0"/>
              <a:t>Economic Activity in Franchised Businesses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There were estimated to be 901,093 establishments in franchise systems in the United States </a:t>
            </a:r>
            <a:r>
              <a:rPr lang="en-US" sz="1600" dirty="0" smtClean="0"/>
              <a:t>in 2010.These </a:t>
            </a:r>
            <a:r>
              <a:rPr lang="en-US" sz="1600" dirty="0"/>
              <a:t>businesses </a:t>
            </a:r>
            <a:r>
              <a:rPr lang="en-US" sz="1600" dirty="0" smtClean="0"/>
              <a:t>directly provided</a:t>
            </a:r>
            <a:endParaRPr lang="en-US" sz="1600" dirty="0"/>
          </a:p>
          <a:p>
            <a:pPr>
              <a:spcBef>
                <a:spcPts val="600"/>
              </a:spcBef>
            </a:pPr>
            <a:r>
              <a:rPr lang="en-US" sz="1600" dirty="0"/>
              <a:t>•  9.558 million </a:t>
            </a:r>
            <a:r>
              <a:rPr lang="en-US" sz="1600" dirty="0" smtClean="0"/>
              <a:t>jobs</a:t>
            </a:r>
            <a:br>
              <a:rPr lang="en-US" sz="1600" dirty="0" smtClean="0"/>
            </a:br>
            <a:r>
              <a:rPr lang="en-US" sz="1600" dirty="0" smtClean="0"/>
              <a:t>•  </a:t>
            </a:r>
            <a:r>
              <a:rPr lang="en-US" sz="1600" dirty="0"/>
              <a:t>output worth $868.3 </a:t>
            </a:r>
            <a:r>
              <a:rPr lang="en-US" sz="1600" dirty="0" smtClean="0"/>
              <a:t>billion.</a:t>
            </a:r>
            <a:endParaRPr lang="en-US" sz="1600" dirty="0"/>
          </a:p>
          <a:p>
            <a:pPr>
              <a:spcBef>
                <a:spcPts val="600"/>
              </a:spcBef>
            </a:pPr>
            <a:r>
              <a:rPr lang="en-US" sz="1600" dirty="0"/>
              <a:t>These businesses accounted for approximately 3 percent  of all U.S</a:t>
            </a:r>
            <a:r>
              <a:rPr lang="en-US" sz="1600" dirty="0" smtClean="0"/>
              <a:t>. business </a:t>
            </a:r>
            <a:r>
              <a:rPr lang="en-US" sz="1600" dirty="0"/>
              <a:t>establishments. </a:t>
            </a:r>
            <a:r>
              <a:rPr lang="en-US" sz="1600" dirty="0" smtClean="0"/>
              <a:t>During the </a:t>
            </a:r>
            <a:r>
              <a:rPr lang="en-US" sz="1600" dirty="0"/>
              <a:t>economic turmoil in the United States from 2007 </a:t>
            </a:r>
            <a:r>
              <a:rPr lang="en-US" sz="1600" dirty="0" smtClean="0"/>
              <a:t>to 2010,employment </a:t>
            </a:r>
            <a:r>
              <a:rPr lang="en-US" sz="1600" dirty="0"/>
              <a:t>in eight of ten lines of </a:t>
            </a:r>
            <a:r>
              <a:rPr lang="en-US" sz="1600" dirty="0" smtClean="0"/>
              <a:t>franchise </a:t>
            </a:r>
            <a:r>
              <a:rPr lang="en-US" sz="1600" dirty="0"/>
              <a:t>business </a:t>
            </a:r>
            <a:r>
              <a:rPr lang="en-US" sz="1600" dirty="0" smtClean="0"/>
              <a:t>activity increased. The </a:t>
            </a:r>
            <a:r>
              <a:rPr lang="en-US" sz="1600" dirty="0"/>
              <a:t>two exceptions were Commercial and Residential </a:t>
            </a:r>
            <a:r>
              <a:rPr lang="en-US" sz="1600" dirty="0" smtClean="0"/>
              <a:t>Services and </a:t>
            </a:r>
            <a:r>
              <a:rPr lang="en-US" sz="1600" dirty="0"/>
              <a:t>Lodging</a:t>
            </a:r>
            <a:r>
              <a:rPr lang="en-US" sz="1600" dirty="0" smtClean="0"/>
              <a:t>.</a:t>
            </a:r>
            <a:endParaRPr lang="en-US" sz="1600" dirty="0"/>
          </a:p>
          <a:p>
            <a:pPr>
              <a:spcBef>
                <a:spcPts val="600"/>
              </a:spcBef>
            </a:pPr>
            <a:r>
              <a:rPr lang="en-US" sz="1600" b="1" i="1" dirty="0" smtClean="0"/>
              <a:t>Economic </a:t>
            </a:r>
            <a:r>
              <a:rPr lang="en-US" sz="1600" b="1" i="1" dirty="0"/>
              <a:t>Activity Because of Franchised </a:t>
            </a:r>
            <a:r>
              <a:rPr lang="en-US" sz="1600" b="1" i="1" dirty="0" smtClean="0"/>
              <a:t>Businesses</a:t>
            </a:r>
            <a:endParaRPr lang="en-US" sz="1600" b="1" i="1" dirty="0"/>
          </a:p>
          <a:p>
            <a:pPr>
              <a:spcBef>
                <a:spcPts val="600"/>
              </a:spcBef>
            </a:pPr>
            <a:r>
              <a:rPr lang="en-US" sz="1600" dirty="0"/>
              <a:t>According to the most recent economic impact  study </a:t>
            </a:r>
            <a:r>
              <a:rPr lang="en-US" sz="1600" dirty="0" smtClean="0"/>
              <a:t>by </a:t>
            </a:r>
            <a:r>
              <a:rPr lang="en-US" sz="1600" dirty="0" err="1" smtClean="0"/>
              <a:t>PriceWaterhouseCoopers</a:t>
            </a:r>
            <a:r>
              <a:rPr lang="en-US" sz="1600" dirty="0" smtClean="0"/>
              <a:t>, the economic significance </a:t>
            </a:r>
            <a:r>
              <a:rPr lang="en-US" sz="1600" dirty="0"/>
              <a:t>of franchising is greater than indicated by the activity in franchised businesses </a:t>
            </a:r>
            <a:r>
              <a:rPr lang="en-US" sz="1600" dirty="0" smtClean="0"/>
              <a:t>alone, for </a:t>
            </a:r>
            <a:r>
              <a:rPr lang="en-US" sz="1600" dirty="0"/>
              <a:t>it stimulates still more activity and causes growth in many </a:t>
            </a:r>
            <a:r>
              <a:rPr lang="en-US" sz="1600" dirty="0" err="1"/>
              <a:t>nonfranchised</a:t>
            </a:r>
            <a:r>
              <a:rPr lang="en-US" sz="1600" dirty="0"/>
              <a:t> businesses. </a:t>
            </a:r>
            <a:r>
              <a:rPr lang="en-US" sz="1600" dirty="0" smtClean="0"/>
              <a:t>Counting </a:t>
            </a:r>
            <a:r>
              <a:rPr lang="en-US" sz="1600" dirty="0"/>
              <a:t>economic results both inside and outside of franchising</a:t>
            </a:r>
            <a:r>
              <a:rPr lang="en-US" sz="1600" dirty="0" smtClean="0"/>
              <a:t>, franchised </a:t>
            </a:r>
            <a:r>
              <a:rPr lang="en-US" sz="1600" dirty="0"/>
              <a:t>businesses in </a:t>
            </a:r>
            <a:r>
              <a:rPr lang="en-US" sz="1600" dirty="0" smtClean="0"/>
              <a:t>the United </a:t>
            </a:r>
            <a:r>
              <a:rPr lang="en-US" sz="1600" dirty="0"/>
              <a:t>States were the cause </a:t>
            </a:r>
            <a:r>
              <a:rPr lang="en-US" sz="1600" dirty="0" smtClean="0"/>
              <a:t>of</a:t>
            </a:r>
            <a:endParaRPr lang="en-US" sz="1600" dirty="0"/>
          </a:p>
          <a:p>
            <a:pPr>
              <a:spcBef>
                <a:spcPts val="600"/>
              </a:spcBef>
            </a:pPr>
            <a:r>
              <a:rPr lang="en-US" sz="1600" dirty="0"/>
              <a:t>•  21 million jobs</a:t>
            </a:r>
            <a:r>
              <a:rPr lang="en-US" sz="1600" dirty="0" smtClean="0"/>
              <a:t>, or </a:t>
            </a:r>
            <a:r>
              <a:rPr lang="en-US" sz="1600" dirty="0"/>
              <a:t>15.3 percent of private-sector </a:t>
            </a:r>
            <a:r>
              <a:rPr lang="en-US" sz="1600" dirty="0" smtClean="0"/>
              <a:t>jobs</a:t>
            </a:r>
            <a:br>
              <a:rPr lang="en-US" sz="1600" dirty="0" smtClean="0"/>
            </a:br>
            <a:r>
              <a:rPr lang="en-US" sz="1600" dirty="0" smtClean="0"/>
              <a:t>•  $</a:t>
            </a:r>
            <a:r>
              <a:rPr lang="en-US" sz="1600" dirty="0"/>
              <a:t>660.9 billion  of payroll</a:t>
            </a:r>
            <a:r>
              <a:rPr lang="en-US" sz="1600" dirty="0" smtClean="0"/>
              <a:t>, or </a:t>
            </a:r>
            <a:r>
              <a:rPr lang="en-US" sz="1600" dirty="0"/>
              <a:t>12.5 percent of private-sector </a:t>
            </a:r>
            <a:r>
              <a:rPr lang="en-US" sz="1600" dirty="0" smtClean="0"/>
              <a:t>payrolls</a:t>
            </a:r>
            <a:br>
              <a:rPr lang="en-US" sz="1600" dirty="0" smtClean="0"/>
            </a:br>
            <a:r>
              <a:rPr lang="en-US" sz="1600" dirty="0" smtClean="0"/>
              <a:t>•  </a:t>
            </a:r>
            <a:r>
              <a:rPr lang="en-US" sz="1600" dirty="0"/>
              <a:t>$2.31 trillion of output, or 11.4 percent  of private-sector output.</a:t>
            </a:r>
          </a:p>
        </p:txBody>
      </p:sp>
      <p:sp>
        <p:nvSpPr>
          <p:cNvPr id="7" name="Rectangle 6"/>
          <p:cNvSpPr/>
          <p:nvPr/>
        </p:nvSpPr>
        <p:spPr>
          <a:xfrm>
            <a:off x="728654" y="5968026"/>
            <a:ext cx="70649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i="1" dirty="0">
                <a:latin typeface="+mn-lt"/>
              </a:rPr>
              <a:t>Sources: </a:t>
            </a:r>
            <a:r>
              <a:rPr lang="en-US" sz="800" dirty="0" err="1">
                <a:latin typeface="+mn-lt"/>
              </a:rPr>
              <a:t>PriceWaterhouseCoopers</a:t>
            </a:r>
            <a:r>
              <a:rPr lang="en-US" sz="800" dirty="0">
                <a:latin typeface="+mn-lt"/>
              </a:rPr>
              <a:t>, </a:t>
            </a:r>
            <a:r>
              <a:rPr lang="en-US" sz="800" i="1" dirty="0">
                <a:latin typeface="+mn-lt"/>
              </a:rPr>
              <a:t>2010 Franchise Business Economic Outlook </a:t>
            </a:r>
            <a:r>
              <a:rPr lang="en-US" sz="800" dirty="0">
                <a:latin typeface="+mn-lt"/>
              </a:rPr>
              <a:t>(Washington, DC: International Franchise Association, 2010); and </a:t>
            </a:r>
            <a:r>
              <a:rPr lang="en-US" sz="800" dirty="0" err="1" smtClean="0">
                <a:latin typeface="+mn-lt"/>
              </a:rPr>
              <a:t>PriceWaterhouseCoopers</a:t>
            </a:r>
            <a:r>
              <a:rPr lang="en-US" sz="800" dirty="0">
                <a:latin typeface="+mn-lt"/>
              </a:rPr>
              <a:t>, </a:t>
            </a:r>
            <a:r>
              <a:rPr lang="en-US" sz="800" i="1" dirty="0">
                <a:latin typeface="+mn-lt"/>
              </a:rPr>
              <a:t>The Economic Impact of Franchised Businesses, Volume II </a:t>
            </a:r>
            <a:r>
              <a:rPr lang="en-US" sz="800" dirty="0">
                <a:latin typeface="+mn-lt"/>
              </a:rPr>
              <a:t>(Washington, DC: International Franchise Association, 2008).</a:t>
            </a:r>
            <a:endParaRPr lang="en-US" sz="105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50904773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5234" name="Rectangle 2" descr="Aheader01"/>
          <p:cNvSpPr>
            <a:spLocks noGrp="1" noChangeArrowheads="1"/>
          </p:cNvSpPr>
          <p:nvPr>
            <p:ph type="title"/>
          </p:nvPr>
        </p:nvSpPr>
        <p:spPr>
          <a:xfrm>
            <a:off x="523875" y="390525"/>
            <a:ext cx="8077200" cy="646986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EAEAEA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Pros and Cons of Franchising</a:t>
            </a:r>
          </a:p>
        </p:txBody>
      </p:sp>
      <p:sp>
        <p:nvSpPr>
          <p:cNvPr id="201523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Probability of success</a:t>
            </a:r>
          </a:p>
          <a:p>
            <a:pPr lvl="2"/>
            <a:r>
              <a:rPr lang="en-US" dirty="0" smtClean="0"/>
              <a:t>Proven line of business</a:t>
            </a:r>
          </a:p>
          <a:p>
            <a:pPr lvl="2"/>
            <a:r>
              <a:rPr lang="en-US" dirty="0" smtClean="0"/>
              <a:t>Pre-qualification of franchisee</a:t>
            </a:r>
          </a:p>
          <a:p>
            <a:pPr lvl="1"/>
            <a:r>
              <a:rPr lang="en-US" dirty="0" smtClean="0"/>
              <a:t>Training Support</a:t>
            </a:r>
          </a:p>
          <a:p>
            <a:pPr lvl="2"/>
            <a:r>
              <a:rPr lang="en-US" dirty="0" smtClean="0"/>
              <a:t>Franchisor-provided</a:t>
            </a:r>
          </a:p>
          <a:p>
            <a:pPr lvl="1"/>
            <a:r>
              <a:rPr lang="en-US" dirty="0" smtClean="0"/>
              <a:t>Financial assistance</a:t>
            </a:r>
          </a:p>
          <a:p>
            <a:pPr lvl="2"/>
            <a:r>
              <a:rPr lang="en-US" dirty="0" smtClean="0"/>
              <a:t>Franchisor assistance</a:t>
            </a:r>
          </a:p>
          <a:p>
            <a:pPr lvl="1"/>
            <a:r>
              <a:rPr lang="en-US" dirty="0" smtClean="0"/>
              <a:t>Operating benefits</a:t>
            </a:r>
          </a:p>
          <a:p>
            <a:pPr lvl="2"/>
            <a:r>
              <a:rPr lang="en-US" dirty="0" smtClean="0"/>
              <a:t>Franchisor-aided</a:t>
            </a:r>
            <a:endParaRPr lang="en-US" dirty="0"/>
          </a:p>
        </p:txBody>
      </p:sp>
      <p:sp>
        <p:nvSpPr>
          <p:cNvPr id="2015236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Limitations</a:t>
            </a:r>
          </a:p>
          <a:p>
            <a:pPr lvl="1"/>
            <a:r>
              <a:rPr lang="en-US" smtClean="0"/>
              <a:t>Franchise costs</a:t>
            </a:r>
          </a:p>
          <a:p>
            <a:pPr lvl="2"/>
            <a:r>
              <a:rPr lang="en-US" smtClean="0"/>
              <a:t>Initial franchise fee</a:t>
            </a:r>
          </a:p>
          <a:p>
            <a:pPr lvl="2"/>
            <a:r>
              <a:rPr lang="en-US" smtClean="0"/>
              <a:t>Investment costs</a:t>
            </a:r>
          </a:p>
          <a:p>
            <a:pPr lvl="2"/>
            <a:r>
              <a:rPr lang="en-US" smtClean="0"/>
              <a:t>Royalty payments</a:t>
            </a:r>
          </a:p>
          <a:p>
            <a:pPr lvl="2"/>
            <a:r>
              <a:rPr lang="en-US" smtClean="0"/>
              <a:t>Advertising costs</a:t>
            </a:r>
          </a:p>
          <a:p>
            <a:pPr lvl="1"/>
            <a:r>
              <a:rPr lang="en-US" smtClean="0"/>
              <a:t>Restrictions on business operations</a:t>
            </a:r>
          </a:p>
          <a:p>
            <a:pPr lvl="1"/>
            <a:r>
              <a:rPr lang="en-US" smtClean="0"/>
              <a:t>Loss of independence</a:t>
            </a:r>
          </a:p>
          <a:p>
            <a:pPr lvl="1"/>
            <a:r>
              <a:rPr lang="en-US" smtClean="0"/>
              <a:t>Lack of franchisor support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4–</a:t>
            </a:r>
            <a:fld id="{03012AF1-E95B-493C-A26A-1F21E4DC63F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24676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4–</a:t>
            </a:r>
            <a:fld id="{6368B20B-D7E6-4343-B43B-AB691CEBCDC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Text Box 3" descr="SecGrnbkg03"/>
          <p:cNvSpPr txBox="1">
            <a:spLocks noChangeArrowheads="1"/>
          </p:cNvSpPr>
          <p:nvPr/>
        </p:nvSpPr>
        <p:spPr bwMode="blackWhite">
          <a:xfrm>
            <a:off x="731563" y="334142"/>
            <a:ext cx="201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cs typeface="Tahoma" pitchFamily="34" charset="0"/>
              </a:rPr>
              <a:t>EXHIBIT 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Tahoma" pitchFamily="34" charset="0"/>
              </a:rPr>
              <a:t>4.2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  <a:cs typeface="Tahom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96385" y="390247"/>
            <a:ext cx="57606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292929"/>
                </a:solidFill>
                <a:latin typeface="+mn-lt"/>
                <a:cs typeface="Tahoma" pitchFamily="34" charset="0"/>
              </a:rPr>
              <a:t>Advantages of the Franchise Model</a:t>
            </a:r>
            <a:endParaRPr lang="en-US" sz="1800" b="1" dirty="0" smtClean="0">
              <a:solidFill>
                <a:srgbClr val="292929"/>
              </a:solidFill>
              <a:latin typeface="+mn-lt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0123" y="1473916"/>
            <a:ext cx="7853096" cy="3600986"/>
          </a:xfrm>
          <a:prstGeom prst="rect">
            <a:avLst/>
          </a:prstGeom>
        </p:spPr>
        <p:txBody>
          <a:bodyPr wrap="square" anchor="ctr" anchorCtr="1">
            <a:spAutoFit/>
          </a:bodyPr>
          <a:lstStyle/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Reduced </a:t>
            </a:r>
            <a:r>
              <a:rPr lang="en-US" sz="2400" dirty="0"/>
              <a:t>risk of failure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Going </a:t>
            </a:r>
            <a:r>
              <a:rPr lang="en-US" sz="2400" dirty="0"/>
              <a:t>into business for yourself, but not by yourself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Use </a:t>
            </a:r>
            <a:r>
              <a:rPr lang="en-US" sz="2400" dirty="0"/>
              <a:t>of a valuable trade name and trademark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Access </a:t>
            </a:r>
            <a:r>
              <a:rPr lang="en-US" sz="2400" dirty="0"/>
              <a:t>to a proven business system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Management </a:t>
            </a:r>
            <a:r>
              <a:rPr lang="en-US" sz="2400" dirty="0"/>
              <a:t>training provided by the franchisor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Immediate </a:t>
            </a:r>
            <a:r>
              <a:rPr lang="en-US" sz="2400" dirty="0"/>
              <a:t>economies of scale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/>
              <a:t>A </a:t>
            </a:r>
            <a:r>
              <a:rPr lang="en-US" sz="2400" dirty="0"/>
              <a:t>way for an existing business to diversify</a:t>
            </a:r>
          </a:p>
        </p:txBody>
      </p:sp>
    </p:spTree>
    <p:extLst>
      <p:ext uri="{BB962C8B-B14F-4D97-AF65-F5344CB8AC3E}">
        <p14:creationId xmlns:p14="http://schemas.microsoft.com/office/powerpoint/2010/main" val="3087305001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4–</a:t>
            </a:r>
            <a:fld id="{6368B20B-D7E6-4343-B43B-AB691CEBCDC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Text Box 3" descr="SecGrnbkg03"/>
          <p:cNvSpPr txBox="1">
            <a:spLocks noChangeArrowheads="1"/>
          </p:cNvSpPr>
          <p:nvPr/>
        </p:nvSpPr>
        <p:spPr bwMode="blackWhite">
          <a:xfrm>
            <a:off x="731563" y="334142"/>
            <a:ext cx="20116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cs typeface="Tahoma" pitchFamily="34" charset="0"/>
              </a:rPr>
              <a:t>EXHIBIT 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Tahoma" pitchFamily="34" charset="0"/>
              </a:rPr>
              <a:t>4.3</a:t>
            </a:r>
            <a:endParaRPr lang="en-US" sz="2400" dirty="0">
              <a:solidFill>
                <a:schemeClr val="accent6">
                  <a:lumMod val="40000"/>
                  <a:lumOff val="60000"/>
                </a:schemeClr>
              </a:solidFill>
              <a:cs typeface="Tahom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96385" y="390247"/>
            <a:ext cx="57606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292929"/>
                </a:solidFill>
                <a:latin typeface="+mn-lt"/>
                <a:cs typeface="Tahoma" pitchFamily="34" charset="0"/>
              </a:rPr>
              <a:t>Government Concerns About Franchising</a:t>
            </a:r>
            <a:endParaRPr lang="en-US" sz="1800" b="1" dirty="0" smtClean="0">
              <a:solidFill>
                <a:srgbClr val="292929"/>
              </a:solidFill>
              <a:latin typeface="+mn-lt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45" y="1143025"/>
            <a:ext cx="8229510" cy="497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 smtClean="0"/>
              <a:t>Misleading </a:t>
            </a:r>
            <a:r>
              <a:rPr lang="en-US" sz="1600" dirty="0"/>
              <a:t>or exaggerated earnings claims by franchisors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 smtClean="0"/>
              <a:t>Opportunity </a:t>
            </a:r>
            <a:r>
              <a:rPr lang="en-US" sz="1600" dirty="0"/>
              <a:t>behavior by which the franchisor becomes a competitive threat to franchisees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 smtClean="0"/>
              <a:t>Restrictions </a:t>
            </a:r>
            <a:r>
              <a:rPr lang="en-US" sz="1600" dirty="0"/>
              <a:t>on franchisees who desire to liquidate their holdings in favor of alternative </a:t>
            </a:r>
            <a:r>
              <a:rPr lang="en-US" sz="1600" dirty="0" smtClean="0"/>
              <a:t>investment opportunities</a:t>
            </a:r>
            <a:endParaRPr lang="en-US" sz="1600" dirty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 smtClean="0"/>
              <a:t>Conflicts </a:t>
            </a:r>
            <a:r>
              <a:rPr lang="en-US" sz="1600" dirty="0"/>
              <a:t>of interest, such as when a franchisor forces franchisees to be captive outlets for </a:t>
            </a:r>
            <a:r>
              <a:rPr lang="en-US" sz="1600" dirty="0" smtClean="0"/>
              <a:t>other suppliers </a:t>
            </a:r>
            <a:r>
              <a:rPr lang="en-US" sz="1600" dirty="0"/>
              <a:t>owned by the franchisor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 smtClean="0"/>
              <a:t>Churning</a:t>
            </a:r>
            <a:r>
              <a:rPr lang="en-US" sz="1600" dirty="0"/>
              <a:t>: terminating a successful franchise operation in order to resell it and gain </a:t>
            </a:r>
            <a:r>
              <a:rPr lang="en-US" sz="1600" dirty="0" smtClean="0"/>
              <a:t>additional franchise </a:t>
            </a:r>
            <a:r>
              <a:rPr lang="en-US" sz="1600" dirty="0"/>
              <a:t>fees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 smtClean="0"/>
              <a:t>Encroachment</a:t>
            </a:r>
            <a:r>
              <a:rPr lang="en-US" sz="1600" dirty="0"/>
              <a:t>: locating a new outlet or point of distribution too close to an existing franchisee</a:t>
            </a:r>
            <a:r>
              <a:rPr lang="en-US" sz="1600" dirty="0" smtClean="0"/>
              <a:t>, causing </a:t>
            </a:r>
            <a:r>
              <a:rPr lang="en-US" sz="1600" dirty="0"/>
              <a:t>a material loss of sales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 smtClean="0"/>
              <a:t>Imposing </a:t>
            </a:r>
            <a:r>
              <a:rPr lang="en-US" sz="1600" dirty="0" err="1"/>
              <a:t>noncompete</a:t>
            </a:r>
            <a:r>
              <a:rPr lang="en-US" sz="1600" dirty="0"/>
              <a:t> clauses on franchisees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 smtClean="0"/>
              <a:t>One-sided </a:t>
            </a:r>
            <a:r>
              <a:rPr lang="en-US" sz="1600" dirty="0"/>
              <a:t>contracts devised by franchisors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 smtClean="0"/>
              <a:t>The </a:t>
            </a:r>
            <a:r>
              <a:rPr lang="en-US" sz="1600" dirty="0"/>
              <a:t>imposition of new restrictions as a requirement of contract renewal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 smtClean="0"/>
              <a:t>Franchisor </a:t>
            </a:r>
            <a:r>
              <a:rPr lang="en-US" sz="1600" dirty="0"/>
              <a:t>intimidation of franchisees who attempt to form franchisee associations, seek </a:t>
            </a:r>
            <a:r>
              <a:rPr lang="en-US" sz="1600" dirty="0" smtClean="0"/>
              <a:t>alternative sources </a:t>
            </a:r>
            <a:r>
              <a:rPr lang="en-US" sz="1600" dirty="0"/>
              <a:t>for products, or make other efforts to create a more level playing field</a:t>
            </a:r>
          </a:p>
        </p:txBody>
      </p:sp>
    </p:spTree>
    <p:extLst>
      <p:ext uri="{BB962C8B-B14F-4D97-AF65-F5344CB8AC3E}">
        <p14:creationId xmlns:p14="http://schemas.microsoft.com/office/powerpoint/2010/main" val="2283337660"/>
      </p:ext>
    </p:extLst>
  </p:cSld>
  <p:clrMapOvr>
    <a:masterClrMapping/>
  </p:clrMapOvr>
  <p:transition xmlns:p14="http://schemas.microsoft.com/office/powerpoint/2010/main" spd="slow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mall Business Management 16e">
  <a:themeElements>
    <a:clrScheme name="Human Resource Management 13e. 2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Human Resource Management 13e.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uman Resource Management 13e.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man Resource Management 13e.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man Resource Management 13e.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man Resource Management 13e.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5017</TotalTime>
  <Words>2216</Words>
  <Application>Microsoft Macintosh PowerPoint</Application>
  <PresentationFormat>On-screen Show (4:3)</PresentationFormat>
  <Paragraphs>334</Paragraphs>
  <Slides>31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Small Business Management 16e</vt:lpstr>
      <vt:lpstr>PowerPoint Presentation</vt:lpstr>
      <vt:lpstr>After studying this chapter, you should be able to…</vt:lpstr>
      <vt:lpstr>What Is Franchising?</vt:lpstr>
      <vt:lpstr>Franchising Terminology</vt:lpstr>
      <vt:lpstr>Franchising Options</vt:lpstr>
      <vt:lpstr>PowerPoint Presentation</vt:lpstr>
      <vt:lpstr>The Pros and Cons of Franchising</vt:lpstr>
      <vt:lpstr>PowerPoint Presentation</vt:lpstr>
      <vt:lpstr>PowerPoint Presentation</vt:lpstr>
      <vt:lpstr>PowerPoint Presentation</vt:lpstr>
      <vt:lpstr>Franchisor Controls on Franchisees</vt:lpstr>
      <vt:lpstr>Evaluating Franchise Opportunities</vt:lpstr>
      <vt:lpstr>PowerPoint Presentation</vt:lpstr>
      <vt:lpstr>PowerPoint Presentation</vt:lpstr>
      <vt:lpstr>PowerPoint Presentation</vt:lpstr>
      <vt:lpstr>PowerPoint Presentation</vt:lpstr>
      <vt:lpstr>Becoming a Franchisor</vt:lpstr>
      <vt:lpstr>Becoming a Franchisor</vt:lpstr>
      <vt:lpstr>Legal Issues in Franchising</vt:lpstr>
      <vt:lpstr>Franchise Disclosure Requirements</vt:lpstr>
      <vt:lpstr>Buying an Existing Business?</vt:lpstr>
      <vt:lpstr>Finding a Business to Buy</vt:lpstr>
      <vt:lpstr>Pros and Cons of Buying  an Existing Business</vt:lpstr>
      <vt:lpstr>Finding a Business to Buy</vt:lpstr>
      <vt:lpstr>PowerPoint Presentation</vt:lpstr>
      <vt:lpstr>Finding Out Why a Business Is For Sale</vt:lpstr>
      <vt:lpstr>Examining the Financial Data</vt:lpstr>
      <vt:lpstr>Valuing the Business</vt:lpstr>
      <vt:lpstr>Nonquantitative Factors  in Valuing a Business</vt:lpstr>
      <vt:lpstr>Negotiating and Closing the Deal</vt:lpstr>
      <vt:lpstr>PowerPoint Presentation</vt:lpstr>
    </vt:vector>
  </TitlesOfParts>
  <Manager>Susanna Smart</Manager>
  <Company>Cengage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 Business Management 16e</dc:title>
  <dc:subject>Chapter 4</dc:subject>
  <dc:creator>Charlie Cook, The University of West Alabama</dc:creator>
  <cp:lastModifiedBy>Nicole Simmons-Johnson</cp:lastModifiedBy>
  <cp:revision>474</cp:revision>
  <dcterms:created xsi:type="dcterms:W3CDTF">2003-02-17T02:06:55Z</dcterms:created>
  <dcterms:modified xsi:type="dcterms:W3CDTF">2013-10-10T15:42:55Z</dcterms:modified>
</cp:coreProperties>
</file>