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310" r:id="rId4"/>
    <p:sldId id="311" r:id="rId5"/>
    <p:sldId id="312" r:id="rId6"/>
    <p:sldId id="290" r:id="rId7"/>
    <p:sldId id="294" r:id="rId8"/>
    <p:sldId id="309" r:id="rId9"/>
    <p:sldId id="316" r:id="rId10"/>
    <p:sldId id="317" r:id="rId11"/>
    <p:sldId id="296" r:id="rId12"/>
    <p:sldId id="297" r:id="rId13"/>
    <p:sldId id="320" r:id="rId14"/>
    <p:sldId id="321" r:id="rId15"/>
    <p:sldId id="322" r:id="rId16"/>
    <p:sldId id="298" r:id="rId17"/>
    <p:sldId id="299" r:id="rId18"/>
    <p:sldId id="300" r:id="rId19"/>
    <p:sldId id="326" r:id="rId20"/>
    <p:sldId id="327" r:id="rId21"/>
    <p:sldId id="328" r:id="rId22"/>
    <p:sldId id="329" r:id="rId23"/>
    <p:sldId id="330" r:id="rId24"/>
    <p:sldId id="331" r:id="rId25"/>
    <p:sldId id="301" r:id="rId26"/>
    <p:sldId id="333" r:id="rId27"/>
    <p:sldId id="289" r:id="rId28"/>
  </p:sldIdLst>
  <p:sldSz cx="9144000" cy="6858000" type="screen4x3"/>
  <p:notesSz cx="69342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6699"/>
    <a:srgbClr val="990033"/>
    <a:srgbClr val="CC9900"/>
    <a:srgbClr val="003366"/>
    <a:srgbClr val="336600"/>
    <a:srgbClr val="003300"/>
    <a:srgbClr val="EAEAEA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571" autoAdjust="0"/>
    <p:restoredTop sz="94721" autoAdjust="0"/>
  </p:normalViewPr>
  <p:slideViewPr>
    <p:cSldViewPr>
      <p:cViewPr varScale="1">
        <p:scale>
          <a:sx n="104" d="100"/>
          <a:sy n="104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564" y="-96"/>
      </p:cViewPr>
      <p:guideLst>
        <p:guide orient="horz" pos="2924"/>
        <p:guide pos="2184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09F44B-D619-4AB9-B3EC-264371353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B9534C7-9958-4FFE-88D5-84BBB45E7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44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07300D-3256-42F9-8954-B300D67D6943}" type="slidenum">
              <a:rPr lang="en-US" sz="1200" smtClean="0"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A0283C-8C11-497A-A9EF-B1EDA13E0913}" type="slidenum">
              <a:rPr lang="en-US"/>
              <a:pPr/>
              <a:t>19</a:t>
            </a:fld>
            <a:endParaRPr lang="en-US"/>
          </a:p>
        </p:txBody>
      </p:sp>
      <p:sp>
        <p:nvSpPr>
          <p:cNvPr id="205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4124F-5FE8-401C-909F-16EA2272AB55}" type="slidenum">
              <a:rPr lang="en-US"/>
              <a:pPr/>
              <a:t>20</a:t>
            </a:fld>
            <a:endParaRPr lang="en-US"/>
          </a:p>
        </p:txBody>
      </p:sp>
      <p:sp>
        <p:nvSpPr>
          <p:cNvPr id="206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A331C-A4CA-4DD1-B253-D06462E141EB}" type="slidenum">
              <a:rPr lang="en-US"/>
              <a:pPr/>
              <a:t>21</a:t>
            </a:fld>
            <a:endParaRPr lang="en-US"/>
          </a:p>
        </p:txBody>
      </p:sp>
      <p:sp>
        <p:nvSpPr>
          <p:cNvPr id="206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3EF06-DB07-4AB9-8FE5-6624851B071E}" type="slidenum">
              <a:rPr lang="en-US"/>
              <a:pPr/>
              <a:t>22</a:t>
            </a:fld>
            <a:endParaRPr lang="en-US"/>
          </a:p>
        </p:txBody>
      </p:sp>
      <p:sp>
        <p:nvSpPr>
          <p:cNvPr id="206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77981-5E10-42B6-8F94-D1D01493522D}" type="slidenum">
              <a:rPr lang="en-US"/>
              <a:pPr/>
              <a:t>23</a:t>
            </a:fld>
            <a:endParaRPr lang="en-US"/>
          </a:p>
        </p:txBody>
      </p:sp>
      <p:sp>
        <p:nvSpPr>
          <p:cNvPr id="201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2416E-698E-4212-8EC7-10E32B691925}" type="slidenum">
              <a:rPr lang="en-US"/>
              <a:pPr/>
              <a:t>24</a:t>
            </a:fld>
            <a:endParaRPr lang="en-US"/>
          </a:p>
        </p:txBody>
      </p:sp>
      <p:sp>
        <p:nvSpPr>
          <p:cNvPr id="202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B436D-2EE2-4FE8-A08A-577A4D065966}" type="slidenum">
              <a:rPr lang="en-US"/>
              <a:pPr/>
              <a:t>26</a:t>
            </a:fld>
            <a:endParaRPr lang="en-US"/>
          </a:p>
        </p:txBody>
      </p:sp>
      <p:sp>
        <p:nvSpPr>
          <p:cNvPr id="203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3E10A-53BD-4D5B-8B7D-9B0755A2C72C}" type="slidenum">
              <a:rPr lang="en-US"/>
              <a:pPr/>
              <a:t>3</a:t>
            </a:fld>
            <a:endParaRPr lang="en-US"/>
          </a:p>
        </p:txBody>
      </p:sp>
      <p:sp>
        <p:nvSpPr>
          <p:cNvPr id="201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F566B-70F2-4AE5-862A-8033BBC72002}" type="slidenum">
              <a:rPr lang="en-US"/>
              <a:pPr/>
              <a:t>4</a:t>
            </a:fld>
            <a:endParaRPr lang="en-US"/>
          </a:p>
        </p:txBody>
      </p:sp>
      <p:sp>
        <p:nvSpPr>
          <p:cNvPr id="202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7D33A-745D-4B02-A770-F0A768CF0073}" type="slidenum">
              <a:rPr lang="en-US"/>
              <a:pPr/>
              <a:t>5</a:t>
            </a:fld>
            <a:endParaRPr lang="en-US"/>
          </a:p>
        </p:txBody>
      </p:sp>
      <p:sp>
        <p:nvSpPr>
          <p:cNvPr id="203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8D307-C137-4BFE-96D9-C2774F3538C5}" type="slidenum">
              <a:rPr lang="en-US"/>
              <a:pPr/>
              <a:t>9</a:t>
            </a:fld>
            <a:endParaRPr lang="en-US"/>
          </a:p>
        </p:txBody>
      </p:sp>
      <p:sp>
        <p:nvSpPr>
          <p:cNvPr id="204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EB6EA-3457-4517-B5AE-172295AABD6A}" type="slidenum">
              <a:rPr lang="en-US"/>
              <a:pPr/>
              <a:t>10</a:t>
            </a:fld>
            <a:endParaRPr lang="en-US"/>
          </a:p>
        </p:txBody>
      </p:sp>
      <p:sp>
        <p:nvSpPr>
          <p:cNvPr id="204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6308" tIns="27350" rIns="56308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047B2-AEC7-4BEC-A3BE-34921B92BC45}" type="slidenum">
              <a:rPr lang="en-US"/>
              <a:pPr/>
              <a:t>13</a:t>
            </a:fld>
            <a:endParaRPr lang="en-US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2C184-A01D-4271-9445-6BF9B8749123}" type="slidenum">
              <a:rPr lang="en-US"/>
              <a:pPr/>
              <a:t>14</a:t>
            </a:fld>
            <a:endParaRPr lang="en-US"/>
          </a:p>
        </p:txBody>
      </p:sp>
      <p:sp>
        <p:nvSpPr>
          <p:cNvPr id="205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5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6308" tIns="27350" rIns="56308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546BF5-2804-4B54-8398-0CA4D817D0AD}" type="slidenum">
              <a:rPr lang="en-US"/>
              <a:pPr/>
              <a:t>15</a:t>
            </a:fld>
            <a:endParaRPr lang="en-US"/>
          </a:p>
        </p:txBody>
      </p:sp>
      <p:sp>
        <p:nvSpPr>
          <p:cNvPr id="205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4937125" y="3337561"/>
            <a:ext cx="4206875" cy="2163763"/>
          </a:xfrm>
          <a:prstGeom prst="rect">
            <a:avLst/>
          </a:prstGeom>
          <a:noFill/>
          <a:ln w="12700">
            <a:noFill/>
          </a:ln>
          <a:effectLst/>
          <a:extLst/>
        </p:spPr>
        <p:txBody>
          <a:bodyPr wrap="none" anchor="ctr" anchorCtr="1"/>
          <a:lstStyle/>
          <a:p>
            <a:pP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Starting a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Business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82563" y="6157511"/>
            <a:ext cx="6401095" cy="5984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PowerPoint Presentation prepared by Charlie Cook, The University of West Alabama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201110" y="2900991"/>
            <a:ext cx="11890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259512" y="2690813"/>
            <a:ext cx="1055657" cy="7683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303512" y="411513"/>
            <a:ext cx="1791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PART 2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5303512" y="1134979"/>
            <a:ext cx="3189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STARTING FROM SCRATCH OR JOINING AN EXISTING BUSINESS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2803926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038B3CA7-42C0-4034-8ECB-182B923D6494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91508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038B3CA7-42C0-4034-8ECB-182B923D6494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646986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algn="ctr"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4929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3C4B1678-29E9-406B-8611-C10563271E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50297600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608A71E4-0633-429D-A95B-42C1309D7D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387623129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53BD7F2C-DE99-43C2-AD0B-C54122E62F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21271708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619D3C09-192B-497A-BD7F-4DD079B9FA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280941624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301FBD55-E52D-4865-A8B7-C6CF05391A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64687234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nObj_1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45" y="390525"/>
            <a:ext cx="8254319" cy="523220"/>
          </a:xfrm>
        </p:spPr>
        <p:txBody>
          <a:bodyPr/>
          <a:lstStyle>
            <a:lvl1pPr>
              <a:defRPr sz="2800" i="1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After studying this chapter, you should be able to…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4350" y="1050925"/>
            <a:ext cx="8102600" cy="5303838"/>
          </a:xfrm>
          <a:effectLst/>
        </p:spPr>
        <p:txBody>
          <a:bodyPr/>
          <a:lstStyle>
            <a:lvl1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98512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2pPr>
            <a:lvl3pPr marL="119697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3pPr>
            <a:lvl4pPr marL="154622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E617E61D-7BA2-403D-835E-84405F55A6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 rot="16200000">
            <a:off x="7843230" y="5173449"/>
            <a:ext cx="18373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© iStockphoto.com/Dan Bachman</a:t>
            </a:r>
            <a:endParaRPr lang="en-US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3007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55211399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646986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algn="ct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234463"/>
            <a:ext cx="8102600" cy="5120299"/>
          </a:xfrm>
        </p:spPr>
        <p:txBody>
          <a:bodyPr/>
          <a:lstStyle>
            <a:lvl1pPr>
              <a:spcBef>
                <a:spcPts val="1200"/>
              </a:spcBef>
              <a:buClr>
                <a:srgbClr val="003366"/>
              </a:buClr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46311121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10772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19"/>
            <a:ext cx="8102600" cy="4754543"/>
          </a:xfrm>
        </p:spPr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8CB2D540-898D-4F4E-8AAF-589A9BEE1A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77462974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>
                <a:srgbClr val="002060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>
                <a:srgbClr val="003366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E234D081-949E-4C82-8E41-6648421D4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8306267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hibit01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6368B20B-D7E6-4343-B43B-AB691CEBCD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74883658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ihibit0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C1AE3EE5-2EAE-4B80-BCFF-142EB11E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10277614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rgbClr val="996633"/>
                </a:solidFill>
              </a:defRPr>
            </a:lvl2pPr>
            <a:lvl3pPr>
              <a:defRPr sz="2000">
                <a:solidFill>
                  <a:srgbClr val="996633"/>
                </a:solidFill>
              </a:defRPr>
            </a:lvl3pPr>
            <a:lvl4pPr>
              <a:defRPr sz="1800">
                <a:solidFill>
                  <a:srgbClr val="996633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C20A81ED-8C36-40C6-B4DF-24F1B7BA4D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" name="Rounded Rectangle 1"/>
          <p:cNvSpPr/>
          <p:nvPr userDrawn="1"/>
        </p:nvSpPr>
        <p:spPr bwMode="auto">
          <a:xfrm>
            <a:off x="457245" y="411513"/>
            <a:ext cx="8229509" cy="548634"/>
          </a:xfrm>
          <a:prstGeom prst="roundRect">
            <a:avLst>
              <a:gd name="adj" fmla="val 28295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Key Terms</a:t>
            </a:r>
          </a:p>
        </p:txBody>
      </p:sp>
    </p:spTree>
    <p:extLst>
      <p:ext uri="{BB962C8B-B14F-4D97-AF65-F5344CB8AC3E}">
        <p14:creationId xmlns:p14="http://schemas.microsoft.com/office/powerpoint/2010/main" val="198936580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23875" y="3905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050925"/>
            <a:ext cx="8102600" cy="530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638" y="6354763"/>
            <a:ext cx="585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354763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1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8874BA8D-9B1F-4A10-BB8E-E10AD0F91560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83" r:id="rId2"/>
    <p:sldLayoutId id="2147483978" r:id="rId3"/>
    <p:sldLayoutId id="2147483990" r:id="rId4"/>
    <p:sldLayoutId id="2147483979" r:id="rId5"/>
    <p:sldLayoutId id="2147483980" r:id="rId6"/>
    <p:sldLayoutId id="2147483984" r:id="rId7"/>
    <p:sldLayoutId id="2147483985" r:id="rId8"/>
    <p:sldLayoutId id="2147483981" r:id="rId9"/>
    <p:sldLayoutId id="2147483976" r:id="rId10"/>
    <p:sldLayoutId id="2147483991" r:id="rId11"/>
    <p:sldLayoutId id="2147483982" r:id="rId12"/>
    <p:sldLayoutId id="2147483986" r:id="rId13"/>
    <p:sldLayoutId id="2147483987" r:id="rId14"/>
    <p:sldLayoutId id="2147483988" r:id="rId15"/>
    <p:sldLayoutId id="2147483989" r:id="rId16"/>
  </p:sldLayoutIdLst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dirty="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lang="en-US" sz="28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25475" indent="-284163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90000"/>
        <a:buFont typeface="Wingdings" pitchFamily="2" charset="2"/>
        <a:buChar char="Ø"/>
        <a:defRPr lang="en-US" sz="24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974725" indent="-2349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Wingdings" pitchFamily="2" charset="2"/>
        <a:buChar char="v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311275" indent="-222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lang="en-US"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1145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5717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0289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4861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64" name="Rectangle 8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1191816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Internal and External Analyses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 Business Ideas</a:t>
            </a:r>
          </a:p>
        </p:txBody>
      </p:sp>
      <p:sp>
        <p:nvSpPr>
          <p:cNvPr id="2041865" name="Rectangle 9"/>
          <p:cNvSpPr>
            <a:spLocks noGrp="1" noChangeArrowheads="1"/>
          </p:cNvSpPr>
          <p:nvPr>
            <p:ph idx="1"/>
          </p:nvPr>
        </p:nvSpPr>
        <p:spPr>
          <a:xfrm>
            <a:off x="514350" y="1783098"/>
            <a:ext cx="8102600" cy="4571664"/>
          </a:xfrm>
        </p:spPr>
        <p:txBody>
          <a:bodyPr/>
          <a:lstStyle/>
          <a:p>
            <a:r>
              <a:rPr lang="en-US" dirty="0" smtClean="0"/>
              <a:t>Outside-In Analysis</a:t>
            </a:r>
          </a:p>
          <a:p>
            <a:pPr lvl="1"/>
            <a:r>
              <a:rPr lang="en-US" dirty="0" smtClean="0"/>
              <a:t>Studying context of venture to identify and determine business ideas that qualify as opportunities.</a:t>
            </a:r>
          </a:p>
          <a:p>
            <a:pPr lvl="2"/>
            <a:r>
              <a:rPr lang="en-US" dirty="0" smtClean="0"/>
              <a:t>General Environment</a:t>
            </a:r>
          </a:p>
          <a:p>
            <a:pPr lvl="3"/>
            <a:r>
              <a:rPr lang="en-US" dirty="0" smtClean="0"/>
              <a:t>Encompasses factors influencing business in a society.</a:t>
            </a:r>
          </a:p>
          <a:p>
            <a:pPr lvl="2"/>
            <a:r>
              <a:rPr lang="en-US" dirty="0" smtClean="0"/>
              <a:t>Industry Environment</a:t>
            </a:r>
          </a:p>
          <a:p>
            <a:pPr lvl="3"/>
            <a:r>
              <a:rPr lang="en-US" dirty="0" smtClean="0"/>
              <a:t>Combined forces impacting a firm and its competitors.</a:t>
            </a:r>
          </a:p>
          <a:p>
            <a:pPr lvl="2"/>
            <a:r>
              <a:rPr lang="en-US" dirty="0" smtClean="0"/>
              <a:t>Competitive Environment</a:t>
            </a:r>
          </a:p>
          <a:p>
            <a:pPr lvl="3"/>
            <a:r>
              <a:rPr lang="en-US" dirty="0" smtClean="0"/>
              <a:t>Focus on the strength, position, and likely moves and countermoves of competitors in an industry.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B4113C84-D9F5-4FB1-AFD9-1A5B2871620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3572050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3–</a:t>
            </a:r>
            <a:fld id="{6368B20B-D7E6-4343-B43B-AB691CEBCDC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3.4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Trends in the General Environment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1181070"/>
            <a:ext cx="4533900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00997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3–</a:t>
            </a:r>
            <a:fld id="{6368B20B-D7E6-4343-B43B-AB691CEBCDC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3.5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Major Factors Offsetting Market Attractiveness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057245"/>
            <a:ext cx="5391150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59088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3–</a:t>
            </a:r>
            <a:fld id="{390DB6F4-06C2-4BE2-A9AC-7F103BDC456C}" type="slidenum">
              <a:rPr lang="en-US"/>
              <a:pPr/>
              <a:t>13</a:t>
            </a:fld>
            <a:endParaRPr lang="en-US"/>
          </a:p>
        </p:txBody>
      </p:sp>
      <p:sp>
        <p:nvSpPr>
          <p:cNvPr id="2048006" name="Rectangle 6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Competitive Environment</a:t>
            </a:r>
          </a:p>
        </p:txBody>
      </p:sp>
      <p:sp>
        <p:nvSpPr>
          <p:cNvPr id="20480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sz="2400" dirty="0"/>
              <a:t>Who are the new venture’s current competitors?</a:t>
            </a:r>
          </a:p>
          <a:p>
            <a:pPr>
              <a:spcBef>
                <a:spcPct val="40000"/>
              </a:spcBef>
            </a:pPr>
            <a:r>
              <a:rPr lang="en-US" sz="2400" dirty="0"/>
              <a:t>What unique resources do they control?</a:t>
            </a:r>
          </a:p>
          <a:p>
            <a:pPr>
              <a:spcBef>
                <a:spcPct val="40000"/>
              </a:spcBef>
            </a:pPr>
            <a:r>
              <a:rPr lang="en-US" sz="2400" dirty="0"/>
              <a:t>What are their strengths and weaknesses?</a:t>
            </a:r>
          </a:p>
          <a:p>
            <a:pPr>
              <a:spcBef>
                <a:spcPct val="40000"/>
              </a:spcBef>
            </a:pPr>
            <a:r>
              <a:rPr lang="en-US" sz="2400" dirty="0"/>
              <a:t>How will they respond to the new venture’s decision to enter the industry?</a:t>
            </a:r>
          </a:p>
          <a:p>
            <a:pPr>
              <a:spcBef>
                <a:spcPct val="40000"/>
              </a:spcBef>
            </a:pPr>
            <a:r>
              <a:rPr lang="en-US" sz="2400" dirty="0"/>
              <a:t>How can the new venture respond?</a:t>
            </a:r>
          </a:p>
          <a:p>
            <a:pPr>
              <a:spcBef>
                <a:spcPct val="40000"/>
              </a:spcBef>
            </a:pPr>
            <a:r>
              <a:rPr lang="en-US" sz="2400" dirty="0"/>
              <a:t>Who else might </a:t>
            </a:r>
            <a:r>
              <a:rPr lang="en-US" sz="2400" dirty="0" smtClean="0"/>
              <a:t>see </a:t>
            </a:r>
            <a:r>
              <a:rPr lang="en-US" sz="2400" dirty="0"/>
              <a:t>and exploit the same opportunity?</a:t>
            </a:r>
          </a:p>
          <a:p>
            <a:pPr>
              <a:spcBef>
                <a:spcPct val="40000"/>
              </a:spcBef>
            </a:pPr>
            <a:r>
              <a:rPr lang="en-US" sz="2400" dirty="0"/>
              <a:t>Are there ways to co-opt potential or actual competitors by forming alliances?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24070601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Opportunities… (cont’d)</a:t>
            </a:r>
            <a:endParaRPr lang="en-US"/>
          </a:p>
        </p:txBody>
      </p:sp>
      <p:sp>
        <p:nvSpPr>
          <p:cNvPr id="2050051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234463"/>
            <a:ext cx="7075137" cy="512029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smtClean="0"/>
              <a:t>Inside-Out Analysis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Assessing the firm’s internal competitive potential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Resources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Basic inputs that a firm uses to conduct its business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/>
              <a:t>Tangible resources: visible and easy to measure.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/>
              <a:t>Intangible resources: invisible, difficult to quantify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Capabilities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Integration of organizational resources that are deployed together for competitive advantage.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Core Competencies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Resources and capabilities that provide a firm </a:t>
            </a:r>
            <a:br>
              <a:rPr lang="en-US" sz="2000" dirty="0" smtClean="0"/>
            </a:br>
            <a:r>
              <a:rPr lang="en-US" sz="2000" dirty="0" smtClean="0"/>
              <a:t>with a competitive advantage over its rivals.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6CB61027-54F0-4629-A418-D2457147F00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79546971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100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Integrating Internal and External Analyses</a:t>
            </a:r>
            <a:endParaRPr lang="en-US" dirty="0"/>
          </a:p>
        </p:txBody>
      </p:sp>
      <p:sp>
        <p:nvSpPr>
          <p:cNvPr id="2052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Strengths, Weaknesses, Opportunities, and Threats (SWOT) Analysis</a:t>
            </a:r>
          </a:p>
          <a:p>
            <a:pPr lvl="1"/>
            <a:r>
              <a:rPr lang="en-US" dirty="0" smtClean="0"/>
              <a:t>Provides concise overview of firm’s strategic situation.</a:t>
            </a:r>
          </a:p>
          <a:p>
            <a:pPr lvl="1"/>
            <a:r>
              <a:rPr lang="en-US" dirty="0" smtClean="0"/>
              <a:t>Helps identify opportunities that match the venture.</a:t>
            </a:r>
          </a:p>
          <a:p>
            <a:r>
              <a:rPr lang="en-US" dirty="0" smtClean="0"/>
              <a:t>Seeking Competitive Insight</a:t>
            </a:r>
          </a:p>
          <a:p>
            <a:pPr lvl="1"/>
            <a:r>
              <a:rPr lang="en-US" dirty="0" smtClean="0"/>
              <a:t>Will the opportunity lead to others in the future?</a:t>
            </a:r>
          </a:p>
          <a:p>
            <a:pPr lvl="1"/>
            <a:r>
              <a:rPr lang="en-US" dirty="0" smtClean="0"/>
              <a:t>Will the opportunity build skills that open the door to new opportunities in the future?</a:t>
            </a:r>
          </a:p>
          <a:p>
            <a:pPr lvl="1"/>
            <a:r>
              <a:rPr lang="en-US" dirty="0" smtClean="0"/>
              <a:t>Will pursuit of the opportunity be likely to lead to competitive response by potential rivals?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2E65CCB9-9BE6-4DE7-9C31-F5FCE1FB349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08605758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3–</a:t>
            </a:r>
            <a:fld id="{6368B20B-D7E6-4343-B43B-AB691CEBCDC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3.6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Examples of SWOT Factors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214438"/>
            <a:ext cx="79438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216332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3–</a:t>
            </a:r>
            <a:fld id="{6368B20B-D7E6-4343-B43B-AB691CEBCDC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3.7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The Entrepreneur’s Opportunity “Sweet Spot”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010" y="1143025"/>
            <a:ext cx="5733240" cy="5029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44523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3–</a:t>
            </a:r>
            <a:fld id="{6368B20B-D7E6-4343-B43B-AB691CEBCDC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3.8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Setting a Direction for the Startup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5" y="1661110"/>
            <a:ext cx="8046632" cy="353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29691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4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Important Strategic Terms</a:t>
            </a:r>
            <a:endParaRPr lang="en-US"/>
          </a:p>
        </p:txBody>
      </p:sp>
      <p:sp>
        <p:nvSpPr>
          <p:cNvPr id="20582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Strategy</a:t>
            </a:r>
          </a:p>
          <a:p>
            <a:pPr lvl="1"/>
            <a:r>
              <a:rPr lang="en-US" smtClean="0"/>
              <a:t>Plan of action that coordinates resources and commitments of an organization to achieve superior performance.</a:t>
            </a:r>
          </a:p>
          <a:p>
            <a:r>
              <a:rPr lang="en-US" smtClean="0"/>
              <a:t>Strategic Decision</a:t>
            </a:r>
          </a:p>
          <a:p>
            <a:pPr lvl="1"/>
            <a:r>
              <a:rPr lang="en-US" smtClean="0"/>
              <a:t>Regards the direction a firm will take in relating to its customers and competitors.</a:t>
            </a:r>
          </a:p>
          <a:p>
            <a:r>
              <a:rPr lang="en-US" smtClean="0"/>
              <a:t>Sustainable Competitive Advantage</a:t>
            </a:r>
          </a:p>
          <a:p>
            <a:pPr lvl="1"/>
            <a:r>
              <a:rPr lang="en-US" smtClean="0"/>
              <a:t>A value-creating industry position likely to endure over time.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16C99117-F75C-441D-8153-92DE864A906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29448289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</a:rPr>
              <a:t>3–</a:t>
            </a:r>
            <a:fld id="{EA8076ED-835B-4C3F-B823-99A95FFB4CAC}" type="slidenum">
              <a:rPr lang="en-US" sz="800" smtClean="0">
                <a:solidFill>
                  <a:schemeClr val="bg1"/>
                </a:solidFill>
              </a:rPr>
              <a:pPr eaLnBrk="1" hangingPunct="1"/>
              <a:t>2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90525"/>
            <a:ext cx="8255000" cy="52322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chapter, you should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to…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0123" y="1051210"/>
            <a:ext cx="7497998" cy="5303838"/>
          </a:xfrm>
          <a:effectLst/>
        </p:spPr>
        <p:txBody>
          <a:bodyPr/>
          <a:lstStyle/>
          <a:p>
            <a:pPr marL="344488" indent="-344488">
              <a:spcBef>
                <a:spcPts val="1200"/>
              </a:spcBef>
              <a:defRPr/>
            </a:pPr>
            <a:r>
              <a:rPr lang="en-US" dirty="0"/>
              <a:t>Distinguish among the different types and sources of startup ideas and identify the most common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sources </a:t>
            </a:r>
            <a:r>
              <a:rPr lang="en-US" dirty="0"/>
              <a:t>of startup ideas.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dirty="0"/>
              <a:t>Use innovative thinking to generate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ideas for </a:t>
            </a:r>
            <a:r>
              <a:rPr lang="en-US" dirty="0"/>
              <a:t>high-potential startups.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dirty="0"/>
              <a:t>Describe external and internal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analyses that </a:t>
            </a:r>
            <a:r>
              <a:rPr lang="en-US" dirty="0"/>
              <a:t>might shape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selection </a:t>
            </a:r>
            <a:r>
              <a:rPr lang="en-US" dirty="0"/>
              <a:t>of </a:t>
            </a:r>
            <a:r>
              <a:rPr lang="en-US" dirty="0" smtClean="0"/>
              <a:t>venture opportunities</a:t>
            </a:r>
            <a:r>
              <a:rPr lang="en-US" dirty="0"/>
              <a:t>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dirty="0"/>
              <a:t>Explain broad-based strategy options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focus </a:t>
            </a:r>
            <a:r>
              <a:rPr lang="en-US" dirty="0"/>
              <a:t>strategies.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dirty="0"/>
              <a:t>Assess the feasibility of a startup idea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before </a:t>
            </a:r>
            <a:r>
              <a:rPr lang="en-US" dirty="0"/>
              <a:t>writing a business plan.</a:t>
            </a:r>
          </a:p>
        </p:txBody>
      </p:sp>
    </p:spTree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97CF56F2-241E-40B3-ACEF-07A00857981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578882"/>
          </a:xfrm>
        </p:spPr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Selecting Strategies That Capture Opportunities</a:t>
            </a:r>
          </a:p>
        </p:txBody>
      </p:sp>
      <p:sp>
        <p:nvSpPr>
          <p:cNvPr id="2062340" name="AutoShape 4"/>
          <p:cNvSpPr>
            <a:spLocks noChangeArrowheads="1"/>
          </p:cNvSpPr>
          <p:nvPr/>
        </p:nvSpPr>
        <p:spPr bwMode="ltGray">
          <a:xfrm>
            <a:off x="641350" y="1417928"/>
            <a:ext cx="7862888" cy="4479925"/>
          </a:xfrm>
          <a:prstGeom prst="roundRect">
            <a:avLst>
              <a:gd name="adj" fmla="val 7042"/>
            </a:avLst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62341" name="AutoShape 5"/>
          <p:cNvCxnSpPr>
            <a:cxnSpLocks noChangeShapeType="1"/>
            <a:stCxn id="2062343" idx="1"/>
            <a:endCxn id="2062348" idx="3"/>
          </p:cNvCxnSpPr>
          <p:nvPr/>
        </p:nvCxnSpPr>
        <p:spPr bwMode="auto">
          <a:xfrm rot="5400000" flipH="1">
            <a:off x="2925763" y="2448215"/>
            <a:ext cx="804863" cy="804863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2342" name="AutoShape 6"/>
          <p:cNvCxnSpPr>
            <a:cxnSpLocks noChangeShapeType="1"/>
            <a:stCxn id="2062343" idx="3"/>
            <a:endCxn id="2062349" idx="3"/>
          </p:cNvCxnSpPr>
          <p:nvPr/>
        </p:nvCxnSpPr>
        <p:spPr bwMode="auto">
          <a:xfrm rot="5400000">
            <a:off x="2903538" y="3969040"/>
            <a:ext cx="850900" cy="804863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2343" name="Oval 7"/>
          <p:cNvSpPr>
            <a:spLocks noChangeArrowheads="1"/>
          </p:cNvSpPr>
          <p:nvPr/>
        </p:nvSpPr>
        <p:spPr bwMode="auto">
          <a:xfrm>
            <a:off x="3382963" y="3108616"/>
            <a:ext cx="2378075" cy="982663"/>
          </a:xfrm>
          <a:prstGeom prst="ellips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344" name="AutoShape 8"/>
          <p:cNvSpPr>
            <a:spLocks noChangeArrowheads="1"/>
          </p:cNvSpPr>
          <p:nvPr/>
        </p:nvSpPr>
        <p:spPr bwMode="auto">
          <a:xfrm>
            <a:off x="6219825" y="1860841"/>
            <a:ext cx="2009775" cy="1146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666699"/>
            </a:solidFill>
            <a:round/>
            <a:headEnd/>
            <a:tailEnd/>
          </a:ln>
          <a:effectLst>
            <a:outerShdw dist="71842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Cost-Based Strategy</a:t>
            </a:r>
          </a:p>
        </p:txBody>
      </p:sp>
      <p:sp>
        <p:nvSpPr>
          <p:cNvPr id="2062345" name="AutoShape 9"/>
          <p:cNvSpPr>
            <a:spLocks noChangeArrowheads="1"/>
          </p:cNvSpPr>
          <p:nvPr/>
        </p:nvSpPr>
        <p:spPr bwMode="auto">
          <a:xfrm>
            <a:off x="6219825" y="4210341"/>
            <a:ext cx="2009775" cy="1146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666699"/>
            </a:solidFill>
            <a:round/>
            <a:headEnd/>
            <a:tailEnd/>
          </a:ln>
          <a:effectLst>
            <a:outerShdw dist="71842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Focus </a:t>
            </a:r>
            <a:br>
              <a:rPr lang="en-US" sz="1800" b="1">
                <a:latin typeface="Trebuchet MS" pitchFamily="34" charset="0"/>
              </a:rPr>
            </a:br>
            <a:r>
              <a:rPr lang="en-US" sz="1800" b="1">
                <a:latin typeface="Trebuchet MS" pitchFamily="34" charset="0"/>
              </a:rPr>
              <a:t>Strategy</a:t>
            </a:r>
          </a:p>
        </p:txBody>
      </p:sp>
      <p:cxnSp>
        <p:nvCxnSpPr>
          <p:cNvPr id="2062346" name="AutoShape 10"/>
          <p:cNvCxnSpPr>
            <a:cxnSpLocks noChangeShapeType="1"/>
            <a:stCxn id="2062343" idx="7"/>
            <a:endCxn id="2062344" idx="1"/>
          </p:cNvCxnSpPr>
          <p:nvPr/>
        </p:nvCxnSpPr>
        <p:spPr bwMode="auto">
          <a:xfrm rot="16200000">
            <a:off x="5407025" y="2440278"/>
            <a:ext cx="819150" cy="8064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2347" name="AutoShape 11"/>
          <p:cNvCxnSpPr>
            <a:cxnSpLocks noChangeShapeType="1"/>
            <a:stCxn id="2062343" idx="5"/>
            <a:endCxn id="2062345" idx="1"/>
          </p:cNvCxnSpPr>
          <p:nvPr/>
        </p:nvCxnSpPr>
        <p:spPr bwMode="auto">
          <a:xfrm rot="16200000" flipH="1">
            <a:off x="5397500" y="3962690"/>
            <a:ext cx="836613" cy="8064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2348" name="AutoShape 12"/>
          <p:cNvSpPr>
            <a:spLocks noChangeArrowheads="1"/>
          </p:cNvSpPr>
          <p:nvPr/>
        </p:nvSpPr>
        <p:spPr bwMode="auto">
          <a:xfrm>
            <a:off x="914400" y="1875128"/>
            <a:ext cx="2011363" cy="1146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666699"/>
            </a:solidFill>
            <a:round/>
            <a:headEnd/>
            <a:tailEnd/>
          </a:ln>
          <a:effectLst>
            <a:outerShdw dist="71842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latin typeface="Trebuchet MS" pitchFamily="34" charset="0"/>
              </a:rPr>
              <a:t>Broad-Based Strategy</a:t>
            </a: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062349" name="AutoShape 13"/>
          <p:cNvSpPr>
            <a:spLocks noChangeArrowheads="1"/>
          </p:cNvSpPr>
          <p:nvPr/>
        </p:nvSpPr>
        <p:spPr bwMode="auto">
          <a:xfrm>
            <a:off x="914400" y="4224628"/>
            <a:ext cx="2011363" cy="1146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666699"/>
            </a:solidFill>
            <a:round/>
            <a:headEnd/>
            <a:tailEnd/>
          </a:ln>
          <a:effectLst>
            <a:outerShdw dist="71842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Differentiation-Based Strategy</a:t>
            </a:r>
          </a:p>
        </p:txBody>
      </p:sp>
      <p:sp>
        <p:nvSpPr>
          <p:cNvPr id="2062350" name="AutoShape 14"/>
          <p:cNvSpPr>
            <a:spLocks noChangeArrowheads="1"/>
          </p:cNvSpPr>
          <p:nvPr/>
        </p:nvSpPr>
        <p:spPr bwMode="auto">
          <a:xfrm>
            <a:off x="3200400" y="3029241"/>
            <a:ext cx="2717800" cy="1136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666699"/>
            </a:solidFill>
            <a:round/>
            <a:headEnd/>
            <a:tailEnd/>
          </a:ln>
          <a:effectLst>
            <a:outerShdw dist="71842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Trebuchet MS" pitchFamily="34" charset="0"/>
              </a:rPr>
              <a:t>Choosing the Right Strategy for Performance</a:t>
            </a:r>
            <a:endParaRPr lang="en-US" sz="20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0502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8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Focus Strategies</a:t>
            </a:r>
            <a:endParaRPr lang="en-US" dirty="0"/>
          </a:p>
        </p:txBody>
      </p:sp>
      <p:sp>
        <p:nvSpPr>
          <p:cNvPr id="206438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mtClean="0"/>
              <a:t>Focus Strategy Implementation</a:t>
            </a:r>
          </a:p>
          <a:p>
            <a:pPr lvl="1">
              <a:spcBef>
                <a:spcPct val="50000"/>
              </a:spcBef>
            </a:pPr>
            <a:r>
              <a:rPr lang="en-US" smtClean="0"/>
              <a:t>Restricting focus to a single subset of customers.</a:t>
            </a:r>
          </a:p>
          <a:p>
            <a:pPr lvl="1">
              <a:spcBef>
                <a:spcPct val="50000"/>
              </a:spcBef>
            </a:pPr>
            <a:r>
              <a:rPr lang="en-US" smtClean="0"/>
              <a:t>Emphasizing a single product or service.</a:t>
            </a:r>
          </a:p>
          <a:p>
            <a:pPr lvl="1">
              <a:spcBef>
                <a:spcPct val="50000"/>
              </a:spcBef>
            </a:pPr>
            <a:r>
              <a:rPr lang="en-US" smtClean="0"/>
              <a:t>Limiting the market to a single geographical region.</a:t>
            </a:r>
          </a:p>
          <a:p>
            <a:pPr lvl="1">
              <a:spcBef>
                <a:spcPct val="50000"/>
              </a:spcBef>
            </a:pPr>
            <a:r>
              <a:rPr lang="en-US" smtClean="0"/>
              <a:t>Concentrating on superiority of product or service.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21332601-DAC7-422B-82B1-BCC3EE5B9C7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90707328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36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 Strategies (cont’d)</a:t>
            </a:r>
          </a:p>
        </p:txBody>
      </p:sp>
      <p:sp>
        <p:nvSpPr>
          <p:cNvPr id="206643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Niche market shields from direct </a:t>
            </a:r>
            <a:r>
              <a:rPr lang="en-US" dirty="0" smtClean="0"/>
              <a:t>competition.</a:t>
            </a:r>
            <a:endParaRPr lang="en-US" dirty="0"/>
          </a:p>
          <a:p>
            <a:pPr lvl="1"/>
            <a:r>
              <a:rPr lang="en-US" dirty="0" smtClean="0"/>
              <a:t>Focus allows </a:t>
            </a:r>
            <a:r>
              <a:rPr lang="en-US" dirty="0"/>
              <a:t>development of unique </a:t>
            </a:r>
            <a:r>
              <a:rPr lang="en-US" dirty="0" smtClean="0"/>
              <a:t>expertise.</a:t>
            </a:r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Focus markets can quickly erode if:</a:t>
            </a:r>
          </a:p>
          <a:p>
            <a:pPr lvl="2"/>
            <a:r>
              <a:rPr lang="en-US" sz="2400" dirty="0"/>
              <a:t>Competitors successfully imitate the strategy.</a:t>
            </a:r>
          </a:p>
          <a:p>
            <a:pPr lvl="2"/>
            <a:r>
              <a:rPr lang="en-US" sz="2400" dirty="0"/>
              <a:t>Segment erodes or demand disappears.</a:t>
            </a:r>
          </a:p>
          <a:p>
            <a:pPr lvl="2"/>
            <a:r>
              <a:rPr lang="en-US" sz="2400" dirty="0"/>
              <a:t>Segment’s differences from other segments narrow.</a:t>
            </a:r>
          </a:p>
          <a:p>
            <a:pPr lvl="2"/>
            <a:r>
              <a:rPr lang="en-US" sz="2400" dirty="0"/>
              <a:t>New firms </a:t>
            </a:r>
            <a:r>
              <a:rPr lang="en-US" sz="2400" dirty="0" err="1"/>
              <a:t>subsegment</a:t>
            </a:r>
            <a:r>
              <a:rPr lang="en-US" sz="2400" dirty="0"/>
              <a:t> the industry.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3–</a:t>
            </a:r>
            <a:fld id="{6C1D02C7-1DC7-49EC-AE93-583679EF6165}" type="slidenum">
              <a:rPr lang="en-US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11167720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F3A03E49-B19E-468B-BA0B-AED51E939FC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017282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Your Startup Idea Feasible?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283" name="AutoShape 3"/>
          <p:cNvSpPr>
            <a:spLocks noChangeArrowheads="1"/>
          </p:cNvSpPr>
          <p:nvPr/>
        </p:nvSpPr>
        <p:spPr bwMode="ltGray">
          <a:xfrm>
            <a:off x="641350" y="1325563"/>
            <a:ext cx="7862888" cy="4846637"/>
          </a:xfrm>
          <a:prstGeom prst="roundRect">
            <a:avLst>
              <a:gd name="adj" fmla="val 7139"/>
            </a:avLst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2017284" name="_s1030"/>
          <p:cNvSpPr>
            <a:spLocks noChangeShapeType="1"/>
          </p:cNvSpPr>
          <p:nvPr/>
        </p:nvSpPr>
        <p:spPr bwMode="auto">
          <a:xfrm flipH="1">
            <a:off x="3552825" y="4271963"/>
            <a:ext cx="50165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17285" name="_s1032"/>
          <p:cNvSpPr>
            <a:spLocks noChangeShapeType="1"/>
          </p:cNvSpPr>
          <p:nvPr/>
        </p:nvSpPr>
        <p:spPr bwMode="auto">
          <a:xfrm>
            <a:off x="5064125" y="4271963"/>
            <a:ext cx="503238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17286" name="_s1034"/>
          <p:cNvSpPr>
            <a:spLocks noChangeShapeType="1"/>
          </p:cNvSpPr>
          <p:nvPr/>
        </p:nvSpPr>
        <p:spPr bwMode="auto">
          <a:xfrm flipV="1">
            <a:off x="5597525" y="3536950"/>
            <a:ext cx="611188" cy="128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17287" name="_s1036"/>
          <p:cNvSpPr>
            <a:spLocks noChangeShapeType="1"/>
          </p:cNvSpPr>
          <p:nvPr/>
        </p:nvSpPr>
        <p:spPr bwMode="auto">
          <a:xfrm flipV="1">
            <a:off x="4557713" y="2684463"/>
            <a:ext cx="0" cy="638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17288" name="AutoShape 8"/>
          <p:cNvSpPr>
            <a:spLocks noChangeArrowheads="1"/>
          </p:cNvSpPr>
          <p:nvPr/>
        </p:nvSpPr>
        <p:spPr bwMode="auto">
          <a:xfrm>
            <a:off x="3521075" y="1749425"/>
            <a:ext cx="2076450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rgbClr val="666699"/>
            </a:solidFill>
            <a:round/>
            <a:headEnd/>
            <a:tailEnd/>
          </a:ln>
          <a:effectLst>
            <a:outerShdw dist="89803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Market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Factors</a:t>
            </a:r>
          </a:p>
        </p:txBody>
      </p:sp>
      <p:sp>
        <p:nvSpPr>
          <p:cNvPr id="2017289" name="AutoShape 9"/>
          <p:cNvSpPr>
            <a:spLocks noChangeArrowheads="1"/>
          </p:cNvSpPr>
          <p:nvPr/>
        </p:nvSpPr>
        <p:spPr bwMode="auto">
          <a:xfrm>
            <a:off x="6192838" y="3086100"/>
            <a:ext cx="2074862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rgbClr val="666699"/>
            </a:solidFill>
            <a:round/>
            <a:headEnd/>
            <a:tailEnd/>
          </a:ln>
          <a:effectLst>
            <a:outerShdw dist="89803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Competitive Advantage</a:t>
            </a:r>
          </a:p>
        </p:txBody>
      </p:sp>
      <p:sp>
        <p:nvSpPr>
          <p:cNvPr id="2017290" name="AutoShape 10"/>
          <p:cNvSpPr>
            <a:spLocks noChangeArrowheads="1"/>
          </p:cNvSpPr>
          <p:nvPr/>
        </p:nvSpPr>
        <p:spPr bwMode="auto">
          <a:xfrm>
            <a:off x="3521075" y="3122613"/>
            <a:ext cx="2076450" cy="1358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rgbClr val="666699"/>
            </a:solidFill>
            <a:round/>
            <a:headEnd/>
            <a:tailEnd/>
          </a:ln>
          <a:effectLst>
            <a:outerShdw dist="89803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Judging a Business Opportunity</a:t>
            </a:r>
          </a:p>
        </p:txBody>
      </p:sp>
      <p:sp>
        <p:nvSpPr>
          <p:cNvPr id="2017291" name="AutoShape 11"/>
          <p:cNvSpPr>
            <a:spLocks noChangeArrowheads="1"/>
          </p:cNvSpPr>
          <p:nvPr/>
        </p:nvSpPr>
        <p:spPr bwMode="auto">
          <a:xfrm>
            <a:off x="1652588" y="4678363"/>
            <a:ext cx="2076450" cy="9445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rgbClr val="666699"/>
            </a:solidFill>
            <a:round/>
            <a:headEnd/>
            <a:tailEnd/>
          </a:ln>
          <a:effectLst>
            <a:outerShdw dist="89803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Management Capability</a:t>
            </a:r>
          </a:p>
        </p:txBody>
      </p:sp>
      <p:sp>
        <p:nvSpPr>
          <p:cNvPr id="2017292" name="AutoShape 12"/>
          <p:cNvSpPr>
            <a:spLocks noChangeArrowheads="1"/>
          </p:cNvSpPr>
          <p:nvPr/>
        </p:nvSpPr>
        <p:spPr bwMode="auto">
          <a:xfrm>
            <a:off x="5381625" y="4668838"/>
            <a:ext cx="2076450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rgbClr val="666699"/>
            </a:solidFill>
            <a:round/>
            <a:headEnd/>
            <a:tailEnd/>
          </a:ln>
          <a:effectLst>
            <a:outerShdw dist="89803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Industry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Attractiveness</a:t>
            </a:r>
          </a:p>
        </p:txBody>
      </p:sp>
      <p:sp>
        <p:nvSpPr>
          <p:cNvPr id="2017293" name="_s1028"/>
          <p:cNvSpPr>
            <a:spLocks noChangeShapeType="1"/>
          </p:cNvSpPr>
          <p:nvPr/>
        </p:nvSpPr>
        <p:spPr bwMode="auto">
          <a:xfrm flipH="1" flipV="1">
            <a:off x="2928938" y="3540125"/>
            <a:ext cx="5873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17294" name="AutoShape 14"/>
          <p:cNvSpPr>
            <a:spLocks noChangeArrowheads="1"/>
          </p:cNvSpPr>
          <p:nvPr/>
        </p:nvSpPr>
        <p:spPr bwMode="auto">
          <a:xfrm>
            <a:off x="865188" y="3086100"/>
            <a:ext cx="2076450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rgbClr val="666699"/>
            </a:solidFill>
            <a:round/>
            <a:headEnd/>
            <a:tailEnd/>
          </a:ln>
          <a:effectLst>
            <a:outerShdw dist="89803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Fatal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Flaws</a:t>
            </a:r>
          </a:p>
        </p:txBody>
      </p:sp>
    </p:spTree>
    <p:extLst>
      <p:ext uri="{BB962C8B-B14F-4D97-AF65-F5344CB8AC3E}">
        <p14:creationId xmlns:p14="http://schemas.microsoft.com/office/powerpoint/2010/main" val="330233743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3–</a:t>
            </a:r>
            <a:fld id="{3962C5AB-D20C-467F-A8DC-97CDF9CB9C0C}" type="slidenum">
              <a:rPr lang="en-US"/>
              <a:pPr/>
              <a:t>24</a:t>
            </a:fld>
            <a:endParaRPr lang="en-US"/>
          </a:p>
        </p:txBody>
      </p:sp>
      <p:sp>
        <p:nvSpPr>
          <p:cNvPr id="2021382" name="Rectangle 6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Your Startup Idea Feasible?</a:t>
            </a:r>
          </a:p>
        </p:txBody>
      </p:sp>
      <p:sp>
        <p:nvSpPr>
          <p:cNvPr id="20213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Feasibility Analysis</a:t>
            </a:r>
          </a:p>
          <a:p>
            <a:pPr lvl="1"/>
            <a:r>
              <a:rPr lang="en-US"/>
              <a:t>A preliminary assessment of a business idea that gauges whether or not the venture envisioned is likely to succeed</a:t>
            </a:r>
          </a:p>
          <a:p>
            <a:r>
              <a:rPr lang="en-US"/>
              <a:t>Fatal Flaws</a:t>
            </a:r>
          </a:p>
          <a:p>
            <a:pPr lvl="1"/>
            <a:r>
              <a:rPr lang="en-US"/>
              <a:t>A circumstance or development that alone could render a new business unsuccessful</a:t>
            </a:r>
          </a:p>
          <a:p>
            <a:pPr lvl="2"/>
            <a:r>
              <a:rPr lang="en-US"/>
              <a:t>Market potential: acceptance, accessibility, growth, and size</a:t>
            </a:r>
          </a:p>
          <a:p>
            <a:pPr lvl="2"/>
            <a:r>
              <a:rPr lang="en-US"/>
              <a:t>Power of competitors</a:t>
            </a:r>
          </a:p>
          <a:p>
            <a:pPr lvl="2"/>
            <a:r>
              <a:rPr lang="en-US"/>
              <a:t>Strength of competitive advantage</a:t>
            </a:r>
          </a:p>
          <a:p>
            <a:pPr lvl="2"/>
            <a:r>
              <a:rPr lang="en-US"/>
              <a:t>Startup costs</a:t>
            </a:r>
          </a:p>
          <a:p>
            <a:pPr lvl="2"/>
            <a:r>
              <a:rPr lang="en-US"/>
              <a:t>Management capability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616002779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3–</a:t>
            </a:r>
            <a:fld id="{6368B20B-D7E6-4343-B43B-AB691CEBCDC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3.9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A Feasibility Analysis Framework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592" y="1047472"/>
            <a:ext cx="6866539" cy="521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36509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Feasibility?… </a:t>
            </a:r>
            <a:r>
              <a:rPr lang="en-US" dirty="0"/>
              <a:t>(cont’d)</a:t>
            </a:r>
          </a:p>
        </p:txBody>
      </p:sp>
      <p:sp>
        <p:nvSpPr>
          <p:cNvPr id="2029571" name="Rectangle 3"/>
          <p:cNvSpPr>
            <a:spLocks noGrp="1" noChangeArrowheads="1"/>
          </p:cNvSpPr>
          <p:nvPr>
            <p:ph idx="1"/>
          </p:nvPr>
        </p:nvSpPr>
        <p:spPr>
          <a:xfrm>
            <a:off x="514351" y="1050925"/>
            <a:ext cx="5183188" cy="5303838"/>
          </a:xfrm>
        </p:spPr>
        <p:txBody>
          <a:bodyPr/>
          <a:lstStyle/>
          <a:p>
            <a:pPr>
              <a:spcBef>
                <a:spcPct val="35000"/>
              </a:spcBef>
              <a:tabLst>
                <a:tab pos="1200150" algn="l"/>
              </a:tabLst>
            </a:pPr>
            <a:r>
              <a:rPr lang="en-US" dirty="0"/>
              <a:t>New Venture Leadership</a:t>
            </a:r>
          </a:p>
          <a:p>
            <a:pPr marL="568325" lvl="1" indent="-231775">
              <a:spcBef>
                <a:spcPct val="35000"/>
              </a:spcBef>
              <a:tabLst>
                <a:tab pos="1200150" algn="l"/>
              </a:tabLst>
            </a:pPr>
            <a:r>
              <a:rPr lang="en-US" dirty="0"/>
              <a:t>Industry Attractiveness</a:t>
            </a:r>
          </a:p>
          <a:p>
            <a:pPr marL="903288" lvl="2" indent="-220663">
              <a:spcBef>
                <a:spcPct val="35000"/>
              </a:spcBef>
              <a:tabLst>
                <a:tab pos="1200150" algn="l"/>
              </a:tabLst>
            </a:pPr>
            <a:r>
              <a:rPr lang="en-US" dirty="0"/>
              <a:t>Leader’s grasp of critical enterprise success factors and ability to execute on these factors</a:t>
            </a:r>
          </a:p>
          <a:p>
            <a:pPr marL="568325" lvl="1" indent="-231775">
              <a:spcBef>
                <a:spcPct val="35000"/>
              </a:spcBef>
              <a:tabLst>
                <a:tab pos="1200150" algn="l"/>
              </a:tabLst>
            </a:pPr>
            <a:r>
              <a:rPr lang="en-US" dirty="0"/>
              <a:t>Management Capability</a:t>
            </a:r>
          </a:p>
          <a:p>
            <a:pPr marL="903288" lvl="2" indent="-220663">
              <a:spcBef>
                <a:spcPct val="35000"/>
              </a:spcBef>
              <a:tabLst>
                <a:tab pos="1200150" algn="l"/>
              </a:tabLst>
            </a:pPr>
            <a:r>
              <a:rPr lang="en-US" dirty="0"/>
              <a:t>Fit of the venture with leader’s mission, aspirations, and comfort level with risk involved</a:t>
            </a:r>
          </a:p>
          <a:p>
            <a:pPr marL="903288" lvl="2" indent="-220663">
              <a:spcBef>
                <a:spcPct val="35000"/>
              </a:spcBef>
              <a:tabLst>
                <a:tab pos="1200150" algn="l"/>
              </a:tabLst>
            </a:pPr>
            <a:r>
              <a:rPr lang="en-US" dirty="0"/>
              <a:t>Leader’s connection to others who will be essential to making the venture work.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3–</a:t>
            </a:r>
            <a:fld id="{5236F78C-443E-469E-B79D-7C1DE0F33ED7}" type="slidenum">
              <a:rPr lang="en-US"/>
              <a:pPr/>
              <a:t>26</a:t>
            </a:fld>
            <a:endParaRPr lang="en-US"/>
          </a:p>
        </p:txBody>
      </p:sp>
      <p:pic>
        <p:nvPicPr>
          <p:cNvPr id="2029572" name="Picture 4" descr="PE0372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1971675"/>
            <a:ext cx="2989262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535073528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295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02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2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2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2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2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2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2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9570" grpId="0" build="p" animBg="1" autoUpdateAnimBg="0" advAuto="0"/>
      <p:bldP spid="2029571" grpId="0" build="p" bldLvl="3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opportunity </a:t>
            </a:r>
            <a:r>
              <a:rPr lang="en-US" dirty="0" smtClean="0"/>
              <a:t>recognition</a:t>
            </a:r>
          </a:p>
          <a:p>
            <a:r>
              <a:rPr lang="en-US" dirty="0" smtClean="0"/>
              <a:t>entrepreneurial alertness</a:t>
            </a:r>
          </a:p>
          <a:p>
            <a:r>
              <a:rPr lang="en-US" dirty="0" smtClean="0"/>
              <a:t>startups</a:t>
            </a:r>
            <a:endParaRPr lang="en-US" dirty="0"/>
          </a:p>
          <a:p>
            <a:r>
              <a:rPr lang="en-US" dirty="0"/>
              <a:t>Type A </a:t>
            </a:r>
            <a:r>
              <a:rPr lang="en-US" dirty="0" smtClean="0"/>
              <a:t>ideas</a:t>
            </a:r>
            <a:endParaRPr lang="en-US" dirty="0"/>
          </a:p>
          <a:p>
            <a:r>
              <a:rPr lang="en-US" dirty="0"/>
              <a:t>Type B </a:t>
            </a:r>
            <a:r>
              <a:rPr lang="en-US" dirty="0" smtClean="0"/>
              <a:t>ideas</a:t>
            </a:r>
            <a:endParaRPr lang="en-US" dirty="0"/>
          </a:p>
          <a:p>
            <a:r>
              <a:rPr lang="en-US" dirty="0"/>
              <a:t>Type C </a:t>
            </a:r>
            <a:r>
              <a:rPr lang="en-US" dirty="0" smtClean="0"/>
              <a:t>ideas</a:t>
            </a:r>
          </a:p>
          <a:p>
            <a:r>
              <a:rPr lang="en-US" dirty="0" smtClean="0"/>
              <a:t>serendipity</a:t>
            </a:r>
            <a:endParaRPr lang="en-US" dirty="0"/>
          </a:p>
          <a:p>
            <a:r>
              <a:rPr lang="en-US" dirty="0"/>
              <a:t>general </a:t>
            </a:r>
            <a:r>
              <a:rPr lang="en-US" dirty="0" smtClean="0"/>
              <a:t>environment</a:t>
            </a:r>
            <a:endParaRPr lang="en-US" dirty="0"/>
          </a:p>
          <a:p>
            <a:r>
              <a:rPr lang="en-US" dirty="0"/>
              <a:t>industry </a:t>
            </a:r>
            <a:r>
              <a:rPr lang="en-US" dirty="0" smtClean="0"/>
              <a:t>environment</a:t>
            </a:r>
            <a:endParaRPr lang="en-US" dirty="0"/>
          </a:p>
          <a:p>
            <a:r>
              <a:rPr lang="en-US" dirty="0"/>
              <a:t>competitive </a:t>
            </a:r>
            <a:r>
              <a:rPr lang="en-US" dirty="0" smtClean="0"/>
              <a:t>environment</a:t>
            </a:r>
            <a:endParaRPr lang="en-US" dirty="0"/>
          </a:p>
          <a:p>
            <a:r>
              <a:rPr lang="en-US" dirty="0" smtClean="0"/>
              <a:t>resources</a:t>
            </a:r>
            <a:endParaRPr lang="en-US" dirty="0"/>
          </a:p>
          <a:p>
            <a:r>
              <a:rPr lang="en-US" dirty="0"/>
              <a:t>tangible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389122" y="1050925"/>
            <a:ext cx="4502151" cy="5303838"/>
          </a:xfrm>
        </p:spPr>
        <p:txBody>
          <a:bodyPr/>
          <a:lstStyle/>
          <a:p>
            <a:r>
              <a:rPr lang="en-US" dirty="0"/>
              <a:t>intangible resources</a:t>
            </a:r>
          </a:p>
          <a:p>
            <a:r>
              <a:rPr lang="en-US" dirty="0"/>
              <a:t>capabilities</a:t>
            </a:r>
          </a:p>
          <a:p>
            <a:r>
              <a:rPr lang="en-US" dirty="0"/>
              <a:t>competitive advantage</a:t>
            </a:r>
          </a:p>
          <a:p>
            <a:r>
              <a:rPr lang="en-US" dirty="0"/>
              <a:t>core competencies</a:t>
            </a:r>
          </a:p>
          <a:p>
            <a:r>
              <a:rPr lang="en-US" dirty="0"/>
              <a:t>SWOT analysis</a:t>
            </a:r>
          </a:p>
          <a:p>
            <a:r>
              <a:rPr lang="en-US" dirty="0"/>
              <a:t>strategy</a:t>
            </a:r>
          </a:p>
          <a:p>
            <a:r>
              <a:rPr lang="en-US" dirty="0"/>
              <a:t>cost-based strategy</a:t>
            </a:r>
          </a:p>
          <a:p>
            <a:r>
              <a:rPr lang="en-US" dirty="0"/>
              <a:t>differentiation-based strategy</a:t>
            </a:r>
          </a:p>
          <a:p>
            <a:r>
              <a:rPr lang="en-US" dirty="0"/>
              <a:t>focus strategy</a:t>
            </a:r>
          </a:p>
          <a:p>
            <a:r>
              <a:rPr lang="en-US" dirty="0"/>
              <a:t>strategic decision</a:t>
            </a:r>
          </a:p>
          <a:p>
            <a:r>
              <a:rPr lang="en-US" dirty="0"/>
              <a:t>feasibility analysis</a:t>
            </a:r>
          </a:p>
          <a:p>
            <a:r>
              <a:rPr lang="en-US" dirty="0"/>
              <a:t>fatal flaw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59563" y="6354763"/>
            <a:ext cx="2209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3–</a:t>
            </a:r>
            <a:fld id="{C20A81ED-8C36-40C6-B4DF-24F1B7BA4DB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86758626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40" name="Rectangle 8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 with Startup Ideas</a:t>
            </a:r>
            <a:endParaRPr lang="en-US" dirty="0"/>
          </a:p>
        </p:txBody>
      </p:sp>
      <p:sp>
        <p:nvSpPr>
          <p:cNvPr id="2015241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Opportunity Recognition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Identification of potential new products or services that may lead to promising businesses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Entrepreneurial Alertness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Readiness to act on existing, but unnoticed, business opportunities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Good Investment Qualities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Products that serve clear and important needs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Products that customers know about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Products that customers can afford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 good idea is not the same as a good opportunity.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0B9A5452-722D-43F1-9277-7B83B32B06C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47377414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3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Creating a New Business from Scratch</a:t>
            </a:r>
            <a:endParaRPr lang="en-US"/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DBFE4FC0-C2DA-4956-9D51-02CCD06F78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19331" name="AutoShape 3"/>
          <p:cNvSpPr>
            <a:spLocks noChangeArrowheads="1"/>
          </p:cNvSpPr>
          <p:nvPr/>
        </p:nvSpPr>
        <p:spPr bwMode="ltGray">
          <a:xfrm>
            <a:off x="641350" y="1325563"/>
            <a:ext cx="7862888" cy="4846637"/>
          </a:xfrm>
          <a:prstGeom prst="roundRect">
            <a:avLst>
              <a:gd name="adj" fmla="val 7042"/>
            </a:avLst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19332" name="AutoShape 4"/>
          <p:cNvCxnSpPr>
            <a:cxnSpLocks noChangeShapeType="1"/>
            <a:stCxn id="2019334" idx="1"/>
            <a:endCxn id="2019339" idx="3"/>
          </p:cNvCxnSpPr>
          <p:nvPr/>
        </p:nvCxnSpPr>
        <p:spPr bwMode="auto">
          <a:xfrm rot="5400000" flipH="1">
            <a:off x="2893219" y="2472532"/>
            <a:ext cx="869950" cy="804862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9333" name="AutoShape 5"/>
          <p:cNvCxnSpPr>
            <a:cxnSpLocks noChangeShapeType="1"/>
            <a:stCxn id="2019334" idx="3"/>
            <a:endCxn id="2019340" idx="3"/>
          </p:cNvCxnSpPr>
          <p:nvPr/>
        </p:nvCxnSpPr>
        <p:spPr bwMode="auto">
          <a:xfrm rot="5400000">
            <a:off x="2868613" y="4119563"/>
            <a:ext cx="919162" cy="804862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9334" name="Oval 6"/>
          <p:cNvSpPr>
            <a:spLocks noChangeArrowheads="1"/>
          </p:cNvSpPr>
          <p:nvPr/>
        </p:nvSpPr>
        <p:spPr bwMode="auto">
          <a:xfrm>
            <a:off x="3382963" y="3154363"/>
            <a:ext cx="2378075" cy="1063625"/>
          </a:xfrm>
          <a:prstGeom prst="ellips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9335" name="AutoShape 7"/>
          <p:cNvSpPr>
            <a:spLocks noChangeArrowheads="1"/>
          </p:cNvSpPr>
          <p:nvPr/>
        </p:nvSpPr>
        <p:spPr bwMode="auto">
          <a:xfrm>
            <a:off x="6219825" y="1527175"/>
            <a:ext cx="2009775" cy="1797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89803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To tap into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unique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resources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that are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available</a:t>
            </a:r>
          </a:p>
        </p:txBody>
      </p:sp>
      <p:sp>
        <p:nvSpPr>
          <p:cNvPr id="2019336" name="AutoShape 8"/>
          <p:cNvSpPr>
            <a:spLocks noChangeArrowheads="1"/>
          </p:cNvSpPr>
          <p:nvPr/>
        </p:nvSpPr>
        <p:spPr bwMode="auto">
          <a:xfrm>
            <a:off x="6219825" y="4068763"/>
            <a:ext cx="2009775" cy="1797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89803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To avoid undesirable features of existing companies</a:t>
            </a:r>
          </a:p>
        </p:txBody>
      </p:sp>
      <p:cxnSp>
        <p:nvCxnSpPr>
          <p:cNvPr id="2019337" name="AutoShape 9"/>
          <p:cNvCxnSpPr>
            <a:cxnSpLocks noChangeShapeType="1"/>
            <a:stCxn id="2019334" idx="7"/>
            <a:endCxn id="2019335" idx="1"/>
          </p:cNvCxnSpPr>
          <p:nvPr/>
        </p:nvCxnSpPr>
        <p:spPr bwMode="auto">
          <a:xfrm rot="16200000">
            <a:off x="5374481" y="2464594"/>
            <a:ext cx="884238" cy="8064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9338" name="AutoShape 10"/>
          <p:cNvCxnSpPr>
            <a:cxnSpLocks noChangeShapeType="1"/>
            <a:stCxn id="2019334" idx="5"/>
            <a:endCxn id="2019336" idx="1"/>
          </p:cNvCxnSpPr>
          <p:nvPr/>
        </p:nvCxnSpPr>
        <p:spPr bwMode="auto">
          <a:xfrm rot="16200000" flipH="1">
            <a:off x="5364162" y="4111626"/>
            <a:ext cx="904875" cy="8064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9339" name="AutoShape 11"/>
          <p:cNvSpPr>
            <a:spLocks noChangeArrowheads="1"/>
          </p:cNvSpPr>
          <p:nvPr/>
        </p:nvSpPr>
        <p:spPr bwMode="auto">
          <a:xfrm>
            <a:off x="914400" y="1541463"/>
            <a:ext cx="2011363" cy="1797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89803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Trebuchet MS" pitchFamily="34" charset="0"/>
              </a:rPr>
              <a:t>To develop a commercial market for new product or service.</a:t>
            </a:r>
          </a:p>
        </p:txBody>
      </p:sp>
      <p:sp>
        <p:nvSpPr>
          <p:cNvPr id="2019340" name="AutoShape 12"/>
          <p:cNvSpPr>
            <a:spLocks noChangeArrowheads="1"/>
          </p:cNvSpPr>
          <p:nvPr/>
        </p:nvSpPr>
        <p:spPr bwMode="auto">
          <a:xfrm>
            <a:off x="914400" y="4083050"/>
            <a:ext cx="2011363" cy="1797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89803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Wanting the challenge of succeeding (or failing) on your own</a:t>
            </a:r>
          </a:p>
        </p:txBody>
      </p:sp>
      <p:sp>
        <p:nvSpPr>
          <p:cNvPr id="2019341" name="AutoShape 13"/>
          <p:cNvSpPr>
            <a:spLocks noChangeArrowheads="1"/>
          </p:cNvSpPr>
          <p:nvPr/>
        </p:nvSpPr>
        <p:spPr bwMode="auto">
          <a:xfrm>
            <a:off x="3200400" y="3068638"/>
            <a:ext cx="2717800" cy="12303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89803" dir="2700000" algn="ctr" rotWithShape="0">
              <a:srgbClr val="66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rebuchet MS" pitchFamily="34" charset="0"/>
              </a:rPr>
              <a:t>Motivations </a:t>
            </a:r>
            <a:br>
              <a:rPr lang="en-US" sz="2400" b="1">
                <a:latin typeface="Trebuchet MS" pitchFamily="34" charset="0"/>
              </a:rPr>
            </a:br>
            <a:r>
              <a:rPr lang="en-US" sz="2400" b="1">
                <a:latin typeface="Trebuchet MS" pitchFamily="34" charset="0"/>
              </a:rPr>
              <a:t>To Start </a:t>
            </a:r>
            <a:br>
              <a:rPr lang="en-US" sz="2400" b="1">
                <a:latin typeface="Trebuchet MS" pitchFamily="34" charset="0"/>
              </a:rPr>
            </a:br>
            <a:r>
              <a:rPr lang="en-US" sz="2400" b="1">
                <a:latin typeface="Trebuchet MS" pitchFamily="34" charset="0"/>
              </a:rPr>
              <a:t>a Business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66117904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Startup Ideas</a:t>
            </a:r>
            <a:endParaRPr lang="en-US" dirty="0"/>
          </a:p>
        </p:txBody>
      </p:sp>
      <p:sp>
        <p:nvSpPr>
          <p:cNvPr id="203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Type A</a:t>
            </a:r>
          </a:p>
          <a:p>
            <a:pPr marL="519113" lvl="1" indent="-182563"/>
            <a:r>
              <a:rPr lang="en-US" smtClean="0"/>
              <a:t>Are centered around providing customers with an existing product not available in their market.</a:t>
            </a:r>
          </a:p>
          <a:p>
            <a:r>
              <a:rPr lang="en-US" smtClean="0"/>
              <a:t>Type B</a:t>
            </a:r>
          </a:p>
          <a:p>
            <a:pPr marL="519113" lvl="1" indent="-182563"/>
            <a:r>
              <a:rPr lang="en-US" smtClean="0"/>
              <a:t>Involve new ideas, involve new technology, centered around providing customers with a new product.</a:t>
            </a:r>
          </a:p>
          <a:p>
            <a:r>
              <a:rPr lang="en-US" smtClean="0"/>
              <a:t>Type C</a:t>
            </a:r>
          </a:p>
          <a:p>
            <a:pPr marL="519113" lvl="1" indent="-182563"/>
            <a:r>
              <a:rPr lang="en-US" smtClean="0"/>
              <a:t>Are centered around providing customers with an improved product.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6E69E050-136F-4DD5-BAE3-5C5B710569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385137314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3–</a:t>
            </a:r>
            <a:fld id="{6368B20B-D7E6-4343-B43B-AB691CEBCDC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3.1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Types of Ideas That Develop into Startups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25347" y="1580026"/>
            <a:ext cx="8320948" cy="3758560"/>
          </a:xfrm>
          <a:prstGeom prst="roundRect">
            <a:avLst>
              <a:gd name="adj" fmla="val 3910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824038"/>
            <a:ext cx="805815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30500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3–</a:t>
            </a:r>
            <a:fld id="{6368B20B-D7E6-4343-B43B-AB691CEBCDC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3.2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Common Sources of Startup Ideas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19" y="1600219"/>
            <a:ext cx="8380558" cy="393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090477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3–</a:t>
            </a:r>
            <a:fld id="{C1AE3EE5-2EAE-4B80-BCFF-142EB11EA0D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20074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3.3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6" y="341340"/>
            <a:ext cx="46102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Change-Based Sources of Entrepreneurial Opportunities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graphicFrame>
        <p:nvGraphicFramePr>
          <p:cNvPr id="7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330875"/>
              </p:ext>
            </p:extLst>
          </p:nvPr>
        </p:nvGraphicFramePr>
        <p:xfrm>
          <a:off x="457200" y="1417293"/>
          <a:ext cx="8321675" cy="4480560"/>
        </p:xfrm>
        <a:graphic>
          <a:graphicData uri="http://schemas.openxmlformats.org/drawingml/2006/table">
            <a:tbl>
              <a:tblPr/>
              <a:tblGrid>
                <a:gridCol w="2552700"/>
                <a:gridCol w="57689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Change Factor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Definition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Industry or  Enterprise Factors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The unexpected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Unanticipated events lead to either enterprise success or failure.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The incongruous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What is expected is out of line with what will work.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Process needs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Current technology is insufficient to address an emerging challenge.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Structural change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Changes in technology, markets, etc., alter industry dynamics.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Human and Economic Factors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Demographics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Shifts in population size, age structure, ethnicity, and income distribution impact product demand.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Changes in perception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Perceptual variations determine product demand.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New knowledge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Learning opens the door to new product opportunities with commercial potential.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64329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510778"/>
          </a:xfrm>
        </p:spPr>
        <p:txBody>
          <a:bodyPr/>
          <a:lstStyle/>
          <a:p>
            <a:r>
              <a:rPr lang="en-US" sz="2400" smtClean="0"/>
              <a:t>Using Innovative Thinking to Generate Business Ideas</a:t>
            </a:r>
            <a:endParaRPr lang="en-US" sz="2400" dirty="0"/>
          </a:p>
        </p:txBody>
      </p:sp>
      <p:sp>
        <p:nvSpPr>
          <p:cNvPr id="2039811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234463"/>
            <a:ext cx="8102600" cy="475482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800" i="1" dirty="0" smtClean="0"/>
              <a:t>Borrow ideas from existing products and services or other industries.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i="1" dirty="0" smtClean="0"/>
              <a:t>Combine two businesses into one to create a market opening.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i="1" dirty="0" smtClean="0"/>
              <a:t>Begin with a problem in mind.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i="1" dirty="0" smtClean="0"/>
              <a:t>Recognize a hot trend and ride the wave.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i="1" dirty="0" smtClean="0"/>
              <a:t>Explore ways to improve a product or service’s function.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i="1" dirty="0" smtClean="0"/>
              <a:t>Think of how to streamline a customer’s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i="1" dirty="0" smtClean="0"/>
              <a:t>Adapt a product or service to meet customer needs in different ways.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i="1" dirty="0" smtClean="0"/>
              <a:t>Imagine how market for a product or service could be expanded.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i="1" dirty="0"/>
              <a:t>Study a product or service to see if you can make it “green</a:t>
            </a:r>
            <a:r>
              <a:rPr lang="en-US" sz="1800" i="1" dirty="0" smtClean="0"/>
              <a:t>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i="1" dirty="0" smtClean="0"/>
              <a:t>Keep an eye on new technologies.</a:t>
            </a:r>
            <a:endParaRPr lang="en-US" sz="1800" i="1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90EA3C63-632A-4F51-B894-3B9DF501675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0196383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mall Business Management 16e">
  <a:themeElements>
    <a:clrScheme name="Human Resource Management 13e.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Human Resource Management 13e.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man Resource Management 13e.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man Resource Management 13e.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6015</TotalTime>
  <Words>2549</Words>
  <Application>Microsoft Macintosh PowerPoint</Application>
  <PresentationFormat>On-screen Show (4:3)</PresentationFormat>
  <Paragraphs>258</Paragraphs>
  <Slides>27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Small Business Management 16e</vt:lpstr>
      <vt:lpstr>PowerPoint Presentation</vt:lpstr>
      <vt:lpstr>After studying this chapter, you should be able to…</vt:lpstr>
      <vt:lpstr>Coming Up with Startup Ideas</vt:lpstr>
      <vt:lpstr>Creating a New Business from Scratch</vt:lpstr>
      <vt:lpstr>Types of Startup Ideas</vt:lpstr>
      <vt:lpstr>PowerPoint Presentation</vt:lpstr>
      <vt:lpstr>PowerPoint Presentation</vt:lpstr>
      <vt:lpstr>PowerPoint Presentation</vt:lpstr>
      <vt:lpstr>Using Innovative Thinking to Generate Business Ideas</vt:lpstr>
      <vt:lpstr>Using Internal and External Analyses  to Assess Business Ideas</vt:lpstr>
      <vt:lpstr>PowerPoint Presentation</vt:lpstr>
      <vt:lpstr>PowerPoint Presentation</vt:lpstr>
      <vt:lpstr>The Competitive Environment</vt:lpstr>
      <vt:lpstr>Evaluating Opportunities… (cont’d)</vt:lpstr>
      <vt:lpstr>Integrating Internal and External Analyses</vt:lpstr>
      <vt:lpstr>PowerPoint Presentation</vt:lpstr>
      <vt:lpstr>PowerPoint Presentation</vt:lpstr>
      <vt:lpstr>PowerPoint Presentation</vt:lpstr>
      <vt:lpstr>Important Strategic Terms</vt:lpstr>
      <vt:lpstr>Selecting Strategies That Capture Opportunities</vt:lpstr>
      <vt:lpstr>Focus Strategies</vt:lpstr>
      <vt:lpstr>Focus Strategies (cont’d)</vt:lpstr>
      <vt:lpstr>Is Your Startup Idea Feasible?</vt:lpstr>
      <vt:lpstr>Is Your Startup Idea Feasible?</vt:lpstr>
      <vt:lpstr>PowerPoint Presentation</vt:lpstr>
      <vt:lpstr>Feasibility?… (cont’d)</vt:lpstr>
      <vt:lpstr>PowerPoint Presentation</vt:lpstr>
    </vt:vector>
  </TitlesOfParts>
  <Manager>Susanna Smart</Manager>
  <Company>Cengage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Business Management 16e</dc:title>
  <dc:subject>Chapter 3</dc:subject>
  <dc:creator>Charlie Cook, The University of West Alabama</dc:creator>
  <cp:lastModifiedBy>Nicole Simmons-Johnson</cp:lastModifiedBy>
  <cp:revision>478</cp:revision>
  <dcterms:created xsi:type="dcterms:W3CDTF">2003-02-17T02:06:55Z</dcterms:created>
  <dcterms:modified xsi:type="dcterms:W3CDTF">2013-10-10T15:43:51Z</dcterms:modified>
</cp:coreProperties>
</file>