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303" r:id="rId4"/>
    <p:sldId id="306" r:id="rId5"/>
    <p:sldId id="304" r:id="rId6"/>
    <p:sldId id="305" r:id="rId7"/>
    <p:sldId id="309" r:id="rId8"/>
    <p:sldId id="310" r:id="rId9"/>
    <p:sldId id="311" r:id="rId10"/>
    <p:sldId id="312" r:id="rId11"/>
    <p:sldId id="313" r:id="rId12"/>
    <p:sldId id="314" r:id="rId13"/>
    <p:sldId id="327" r:id="rId14"/>
    <p:sldId id="315" r:id="rId15"/>
    <p:sldId id="316" r:id="rId16"/>
    <p:sldId id="318" r:id="rId17"/>
    <p:sldId id="319" r:id="rId18"/>
    <p:sldId id="320" r:id="rId19"/>
    <p:sldId id="321" r:id="rId20"/>
    <p:sldId id="322" r:id="rId21"/>
    <p:sldId id="324" r:id="rId22"/>
    <p:sldId id="328" r:id="rId23"/>
    <p:sldId id="289" r:id="rId24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00"/>
    <a:srgbClr val="990033"/>
    <a:srgbClr val="CC9900"/>
    <a:srgbClr val="003366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721" autoAdjust="0"/>
  </p:normalViewPr>
  <p:slideViewPr>
    <p:cSldViewPr>
      <p:cViewPr varScale="1">
        <p:scale>
          <a:sx n="104" d="100"/>
          <a:sy n="104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93D14-79A2-44DF-883C-A1C601E1365F}" type="slidenum">
              <a:rPr lang="en-US"/>
              <a:pPr/>
              <a:t>14</a:t>
            </a:fld>
            <a:endParaRPr lang="en-US"/>
          </a:p>
        </p:txBody>
      </p:sp>
      <p:sp>
        <p:nvSpPr>
          <p:cNvPr id="203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A1A16-EAA2-4347-9E4A-65AF324E58BF}" type="slidenum">
              <a:rPr lang="en-US"/>
              <a:pPr/>
              <a:t>15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BE467-CFC0-42D4-A811-03E5584933B1}" type="slidenum">
              <a:rPr lang="en-US"/>
              <a:pPr/>
              <a:t>16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91574-50EE-4C2B-B596-D8C73E0061C2}" type="slidenum">
              <a:rPr lang="en-US"/>
              <a:pPr/>
              <a:t>17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5AAA5-0904-4AD9-BDD5-E5F7073B0E53}" type="slidenum">
              <a:rPr lang="en-US"/>
              <a:pPr/>
              <a:t>18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2700B-531B-4114-8436-D8316EEDBFDF}" type="slidenum">
              <a:rPr lang="en-US"/>
              <a:pPr/>
              <a:t>19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3AFB5-7016-42D9-8EAC-A8F0579CA737}" type="slidenum">
              <a:rPr lang="en-US"/>
              <a:pPr/>
              <a:t>20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DB39B-B329-4F92-BE44-B2E80717D489}" type="slidenum">
              <a:rPr lang="en-US"/>
              <a:pPr/>
              <a:t>21</a:t>
            </a:fld>
            <a:endParaRPr lang="en-US"/>
          </a:p>
        </p:txBody>
      </p:sp>
      <p:sp>
        <p:nvSpPr>
          <p:cNvPr id="205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92241-B923-4EEF-93E1-99FE58421284}" type="slidenum">
              <a:rPr lang="en-US"/>
              <a:pPr/>
              <a:t>4</a:t>
            </a:fld>
            <a:endParaRPr lang="en-US"/>
          </a:p>
        </p:txBody>
      </p:sp>
      <p:sp>
        <p:nvSpPr>
          <p:cNvPr id="201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96F88-7A37-4F92-8FDA-1E30F872C3EB}" type="slidenum">
              <a:rPr lang="en-US"/>
              <a:pPr/>
              <a:t>7</a:t>
            </a:fld>
            <a:endParaRPr lang="en-US"/>
          </a:p>
        </p:txBody>
      </p:sp>
      <p:sp>
        <p:nvSpPr>
          <p:cNvPr id="202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C2B50-05DA-4485-88D5-B3278D74709B}" type="slidenum">
              <a:rPr lang="en-US"/>
              <a:pPr/>
              <a:t>8</a:t>
            </a:fld>
            <a:endParaRPr lang="en-US"/>
          </a:p>
        </p:txBody>
      </p:sp>
      <p:sp>
        <p:nvSpPr>
          <p:cNvPr id="202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B95A5-A49B-4C64-B223-2E0AFB34399C}" type="slidenum">
              <a:rPr lang="en-US"/>
              <a:pPr/>
              <a:t>9</a:t>
            </a:fld>
            <a:endParaRPr lang="en-US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9EB42-1192-4E25-9F8B-A7A782A6E9BF}" type="slidenum">
              <a:rPr lang="en-US"/>
              <a:pPr/>
              <a:t>10</a:t>
            </a:fld>
            <a:endParaRPr lang="en-US"/>
          </a:p>
        </p:txBody>
      </p:sp>
      <p:sp>
        <p:nvSpPr>
          <p:cNvPr id="203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6D4C0-6E60-4E68-BFAE-D49A58F8178B}" type="slidenum">
              <a:rPr lang="en-US"/>
              <a:pPr/>
              <a:t>11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D06B3-ABDD-4229-972F-8C690DB0B25D}" type="slidenum">
              <a:rPr lang="en-US"/>
              <a:pPr/>
              <a:t>12</a:t>
            </a:fld>
            <a:endParaRPr lang="en-US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6D4C0-6E60-4E68-BFAE-D49A58F8178B}" type="slidenum">
              <a:rPr lang="en-US"/>
              <a:pPr/>
              <a:t>13</a:t>
            </a:fld>
            <a:endParaRPr lang="en-US"/>
          </a:p>
        </p:txBody>
      </p:sp>
      <p:sp>
        <p:nvSpPr>
          <p:cNvPr id="203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459773"/>
            <a:ext cx="4206875" cy="2163763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 marL="91440" algn="l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 and Ethics: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Foundations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Success in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Business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45" y="390525"/>
            <a:ext cx="8254319" cy="523220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After studying this chapter, you should be able to…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  <a:effectLst/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4185040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90" r:id="rId4"/>
    <p:sldLayoutId id="2147483979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82" r:id="rId11"/>
    <p:sldLayoutId id="2147483986" r:id="rId12"/>
    <p:sldLayoutId id="2147483987" r:id="rId13"/>
    <p:sldLayoutId id="2147483988" r:id="rId14"/>
    <p:sldLayoutId id="2147483989" r:id="rId15"/>
  </p:sldLayoutIdLst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20" name="Rectangle 4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584775"/>
          </a:xfrm>
        </p:spPr>
        <p:txBody>
          <a:bodyPr/>
          <a:lstStyle/>
          <a:p>
            <a:r>
              <a:rPr lang="en-US" dirty="0" smtClean="0"/>
              <a:t>Social Responsibilities and Small Business</a:t>
            </a:r>
            <a:endParaRPr lang="en-US" dirty="0"/>
          </a:p>
        </p:txBody>
      </p:sp>
      <p:sp>
        <p:nvSpPr>
          <p:cNvPr id="20316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715210" cy="5303838"/>
          </a:xfrm>
        </p:spPr>
        <p:txBody>
          <a:bodyPr/>
          <a:lstStyle/>
          <a:p>
            <a:r>
              <a:rPr lang="en-US" dirty="0" smtClean="0"/>
              <a:t>Social Responsibility</a:t>
            </a:r>
          </a:p>
          <a:p>
            <a:pPr lvl="1"/>
            <a:r>
              <a:rPr lang="en-US" dirty="0" smtClean="0"/>
              <a:t>The firm’s ethical obligations as a good citizen to its community.</a:t>
            </a:r>
          </a:p>
          <a:p>
            <a:pPr lvl="2"/>
            <a:r>
              <a:rPr lang="en-US" sz="2400" dirty="0" smtClean="0"/>
              <a:t>Regarded as the price of freedom to operate in a free economic system.</a:t>
            </a:r>
          </a:p>
          <a:p>
            <a:pPr lvl="2"/>
            <a:r>
              <a:rPr lang="en-US" sz="2400" dirty="0" smtClean="0"/>
              <a:t>Frequently takes the form of personal contributions, volunteerism and the contribution of services by the firm and its employees.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EE6EA1D4-6A4D-4CE0-B4D8-253357813C9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28087930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7" name="Rectangle 3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5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dirty="0"/>
              <a:t>Social </a:t>
            </a:r>
            <a:r>
              <a:rPr lang="en-US" dirty="0" smtClean="0"/>
              <a:t>Responsibility and </a:t>
            </a:r>
            <a:r>
              <a:rPr lang="en-US" dirty="0"/>
              <a:t>Small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2–</a:t>
            </a:r>
            <a:fld id="{F31505F7-7059-46F8-B443-1A30148891E1}" type="slidenum">
              <a:rPr lang="en-US"/>
              <a:pPr/>
              <a:t>11</a:t>
            </a:fld>
            <a:endParaRPr lang="en-US"/>
          </a:p>
        </p:txBody>
      </p:sp>
      <p:sp>
        <p:nvSpPr>
          <p:cNvPr id="2033666" name="AutoShape 2" descr="Lavender01"/>
          <p:cNvSpPr>
            <a:spLocks noChangeArrowheads="1"/>
          </p:cNvSpPr>
          <p:nvPr/>
        </p:nvSpPr>
        <p:spPr bwMode="ltGray">
          <a:xfrm>
            <a:off x="641350" y="1143025"/>
            <a:ext cx="7862888" cy="5121275"/>
          </a:xfrm>
          <a:prstGeom prst="roundRect">
            <a:avLst>
              <a:gd name="adj" fmla="val 5579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3668" name="_s1028"/>
          <p:cNvSpPr>
            <a:spLocks noChangeShapeType="1"/>
          </p:cNvSpPr>
          <p:nvPr/>
        </p:nvSpPr>
        <p:spPr bwMode="auto">
          <a:xfrm flipH="1" flipV="1">
            <a:off x="3001963" y="2808312"/>
            <a:ext cx="781050" cy="492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69" name="_s1032"/>
          <p:cNvSpPr>
            <a:spLocks noChangeShapeType="1"/>
          </p:cNvSpPr>
          <p:nvPr/>
        </p:nvSpPr>
        <p:spPr bwMode="auto">
          <a:xfrm flipH="1">
            <a:off x="3700463" y="4508525"/>
            <a:ext cx="430212" cy="714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0" name="_s1034"/>
          <p:cNvSpPr>
            <a:spLocks noChangeShapeType="1"/>
          </p:cNvSpPr>
          <p:nvPr/>
        </p:nvSpPr>
        <p:spPr bwMode="auto">
          <a:xfrm>
            <a:off x="4995863" y="4508525"/>
            <a:ext cx="436562" cy="712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1" name="_s1040"/>
          <p:cNvSpPr>
            <a:spLocks noChangeShapeType="1"/>
          </p:cNvSpPr>
          <p:nvPr/>
        </p:nvSpPr>
        <p:spPr bwMode="auto">
          <a:xfrm flipV="1">
            <a:off x="4564063" y="2054250"/>
            <a:ext cx="0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2" name="_s1038"/>
          <p:cNvSpPr>
            <a:spLocks noChangeShapeType="1"/>
          </p:cNvSpPr>
          <p:nvPr/>
        </p:nvSpPr>
        <p:spPr bwMode="auto">
          <a:xfrm flipV="1">
            <a:off x="5345113" y="2806725"/>
            <a:ext cx="781050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3" name="AutoShape 9"/>
          <p:cNvSpPr>
            <a:spLocks noChangeArrowheads="1"/>
          </p:cNvSpPr>
          <p:nvPr/>
        </p:nvSpPr>
        <p:spPr bwMode="auto">
          <a:xfrm>
            <a:off x="3605213" y="1443062"/>
            <a:ext cx="1906587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Environmental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Protection</a:t>
            </a:r>
          </a:p>
        </p:txBody>
      </p:sp>
      <p:sp>
        <p:nvSpPr>
          <p:cNvPr id="2033674" name="AutoShape 10"/>
          <p:cNvSpPr>
            <a:spLocks noChangeArrowheads="1"/>
          </p:cNvSpPr>
          <p:nvPr/>
        </p:nvSpPr>
        <p:spPr bwMode="auto">
          <a:xfrm>
            <a:off x="6126163" y="2371750"/>
            <a:ext cx="1906587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Consumerism</a:t>
            </a:r>
          </a:p>
        </p:txBody>
      </p:sp>
      <p:sp>
        <p:nvSpPr>
          <p:cNvPr id="2033675" name="AutoShape 11"/>
          <p:cNvSpPr>
            <a:spLocks noChangeArrowheads="1"/>
          </p:cNvSpPr>
          <p:nvPr/>
        </p:nvSpPr>
        <p:spPr bwMode="auto">
          <a:xfrm>
            <a:off x="6399213" y="3786212"/>
            <a:ext cx="1906587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Support of Education</a:t>
            </a:r>
          </a:p>
        </p:txBody>
      </p:sp>
      <p:sp>
        <p:nvSpPr>
          <p:cNvPr id="2033676" name="AutoShape 12"/>
          <p:cNvSpPr>
            <a:spLocks noChangeArrowheads="1"/>
          </p:cNvSpPr>
          <p:nvPr/>
        </p:nvSpPr>
        <p:spPr bwMode="auto">
          <a:xfrm>
            <a:off x="5230813" y="5075262"/>
            <a:ext cx="1906587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Compliance with Government Regulations</a:t>
            </a:r>
          </a:p>
        </p:txBody>
      </p:sp>
      <p:sp>
        <p:nvSpPr>
          <p:cNvPr id="2033677" name="AutoShape 13"/>
          <p:cNvSpPr>
            <a:spLocks noChangeArrowheads="1"/>
          </p:cNvSpPr>
          <p:nvPr/>
        </p:nvSpPr>
        <p:spPr bwMode="auto">
          <a:xfrm>
            <a:off x="1989138" y="5075262"/>
            <a:ext cx="1906587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Response to Community Needs</a:t>
            </a:r>
          </a:p>
        </p:txBody>
      </p:sp>
      <p:sp>
        <p:nvSpPr>
          <p:cNvPr id="2033678" name="AutoShape 14"/>
          <p:cNvSpPr>
            <a:spLocks noChangeArrowheads="1"/>
          </p:cNvSpPr>
          <p:nvPr/>
        </p:nvSpPr>
        <p:spPr bwMode="auto">
          <a:xfrm>
            <a:off x="822325" y="3790975"/>
            <a:ext cx="1906588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Contributions to Community Organizations</a:t>
            </a:r>
          </a:p>
        </p:txBody>
      </p:sp>
      <p:sp>
        <p:nvSpPr>
          <p:cNvPr id="2033679" name="AutoShape 15"/>
          <p:cNvSpPr>
            <a:spLocks noChangeArrowheads="1"/>
          </p:cNvSpPr>
          <p:nvPr/>
        </p:nvSpPr>
        <p:spPr bwMode="auto">
          <a:xfrm>
            <a:off x="1098550" y="2378100"/>
            <a:ext cx="1906588" cy="887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Obligations to Stakeholders</a:t>
            </a:r>
          </a:p>
        </p:txBody>
      </p:sp>
      <p:sp>
        <p:nvSpPr>
          <p:cNvPr id="2033680" name="_s1030"/>
          <p:cNvSpPr>
            <a:spLocks noChangeShapeType="1"/>
          </p:cNvSpPr>
          <p:nvPr/>
        </p:nvSpPr>
        <p:spPr bwMode="auto">
          <a:xfrm flipH="1">
            <a:off x="2725738" y="3991000"/>
            <a:ext cx="860425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81" name="_s1030"/>
          <p:cNvSpPr>
            <a:spLocks noChangeShapeType="1"/>
          </p:cNvSpPr>
          <p:nvPr/>
        </p:nvSpPr>
        <p:spPr bwMode="auto">
          <a:xfrm>
            <a:off x="5538788" y="3989412"/>
            <a:ext cx="860425" cy="157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82" name="AutoShape 18"/>
          <p:cNvSpPr>
            <a:spLocks noChangeArrowheads="1"/>
          </p:cNvSpPr>
          <p:nvPr/>
        </p:nvSpPr>
        <p:spPr bwMode="auto">
          <a:xfrm>
            <a:off x="3567113" y="3040087"/>
            <a:ext cx="1997075" cy="15859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Social Responsibilities of </a:t>
            </a:r>
            <a:br>
              <a:rPr lang="en-US" sz="1800" b="1">
                <a:latin typeface="Trebuchet MS" pitchFamily="34" charset="0"/>
              </a:rPr>
            </a:br>
            <a:r>
              <a:rPr lang="en-US" sz="1800" b="1">
                <a:latin typeface="Trebuchet MS" pitchFamily="34" charset="0"/>
              </a:rPr>
              <a:t>Small Firms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0139996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8" name="Rectangle 6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4"/>
            <a:ext cx="8077200" cy="1209695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Challenges and Benefits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Acting with Integrity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5719" name="Rectangle 7"/>
          <p:cNvSpPr>
            <a:spLocks noGrp="1" noChangeArrowheads="1"/>
          </p:cNvSpPr>
          <p:nvPr>
            <p:ph idx="1"/>
          </p:nvPr>
        </p:nvSpPr>
        <p:spPr>
          <a:xfrm>
            <a:off x="514350" y="1965976"/>
            <a:ext cx="8102600" cy="4388786"/>
          </a:xfrm>
        </p:spPr>
        <p:txBody>
          <a:bodyPr/>
          <a:lstStyle/>
          <a:p>
            <a:r>
              <a:rPr lang="en-US" dirty="0" smtClean="0"/>
              <a:t>Small Companies and the Legitimacy Lie</a:t>
            </a:r>
          </a:p>
          <a:p>
            <a:pPr lvl="1"/>
            <a:r>
              <a:rPr lang="en-US" dirty="0" smtClean="0"/>
              <a:t>Limited resources tempt small firms to misrepresent facts and cut ethical corners if an issue affects profits.</a:t>
            </a:r>
          </a:p>
          <a:p>
            <a:pPr lvl="1"/>
            <a:r>
              <a:rPr lang="en-US" dirty="0" smtClean="0"/>
              <a:t>Levers: products, representatives, the organization</a:t>
            </a:r>
          </a:p>
          <a:p>
            <a:r>
              <a:rPr lang="en-US" dirty="0" smtClean="0"/>
              <a:t>The Integrity Edge</a:t>
            </a:r>
          </a:p>
          <a:p>
            <a:pPr lvl="1"/>
            <a:r>
              <a:rPr lang="en-US" dirty="0" smtClean="0"/>
              <a:t>Exhibiting integrity in business may actually boost a firm’s performance.</a:t>
            </a:r>
          </a:p>
          <a:p>
            <a:pPr lvl="1"/>
            <a:r>
              <a:rPr lang="en-US" dirty="0" smtClean="0"/>
              <a:t>Greatest benefit of integrity is the trust it generates.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05E58750-1A43-4E7B-89BE-AF6130E7B0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17955392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7" name="Rectangle 3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5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dirty="0" smtClean="0"/>
              <a:t>Benefits of Social Responsibility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2–</a:t>
            </a:r>
            <a:fld id="{F31505F7-7059-46F8-B443-1A30148891E1}" type="slidenum">
              <a:rPr lang="en-US"/>
              <a:pPr/>
              <a:t>13</a:t>
            </a:fld>
            <a:endParaRPr lang="en-US"/>
          </a:p>
        </p:txBody>
      </p:sp>
      <p:sp>
        <p:nvSpPr>
          <p:cNvPr id="2033666" name="AutoShape 2" descr="Lavender01"/>
          <p:cNvSpPr>
            <a:spLocks noChangeArrowheads="1"/>
          </p:cNvSpPr>
          <p:nvPr/>
        </p:nvSpPr>
        <p:spPr bwMode="ltGray">
          <a:xfrm>
            <a:off x="651983" y="1143025"/>
            <a:ext cx="7862888" cy="5121275"/>
          </a:xfrm>
          <a:prstGeom prst="roundRect">
            <a:avLst>
              <a:gd name="adj" fmla="val 5579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3668" name="_s1028"/>
          <p:cNvSpPr>
            <a:spLocks noChangeShapeType="1"/>
          </p:cNvSpPr>
          <p:nvPr/>
        </p:nvSpPr>
        <p:spPr bwMode="auto">
          <a:xfrm flipH="1" flipV="1">
            <a:off x="3001963" y="2808312"/>
            <a:ext cx="781050" cy="492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69" name="_s1032"/>
          <p:cNvSpPr>
            <a:spLocks noChangeShapeType="1"/>
          </p:cNvSpPr>
          <p:nvPr/>
        </p:nvSpPr>
        <p:spPr bwMode="auto">
          <a:xfrm flipH="1">
            <a:off x="3700463" y="4508525"/>
            <a:ext cx="430212" cy="714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0" name="_s1034"/>
          <p:cNvSpPr>
            <a:spLocks noChangeShapeType="1"/>
          </p:cNvSpPr>
          <p:nvPr/>
        </p:nvSpPr>
        <p:spPr bwMode="auto">
          <a:xfrm>
            <a:off x="4995863" y="4508525"/>
            <a:ext cx="436562" cy="712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1" name="_s1040"/>
          <p:cNvSpPr>
            <a:spLocks noChangeShapeType="1"/>
          </p:cNvSpPr>
          <p:nvPr/>
        </p:nvSpPr>
        <p:spPr bwMode="auto">
          <a:xfrm flipV="1">
            <a:off x="4564063" y="2054250"/>
            <a:ext cx="0" cy="985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2" name="_s1038"/>
          <p:cNvSpPr>
            <a:spLocks noChangeShapeType="1"/>
          </p:cNvSpPr>
          <p:nvPr/>
        </p:nvSpPr>
        <p:spPr bwMode="auto">
          <a:xfrm flipV="1">
            <a:off x="5345113" y="2806725"/>
            <a:ext cx="781050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73" name="AutoShape 9"/>
          <p:cNvSpPr>
            <a:spLocks noChangeArrowheads="1"/>
          </p:cNvSpPr>
          <p:nvPr/>
        </p:nvSpPr>
        <p:spPr bwMode="auto">
          <a:xfrm>
            <a:off x="3605213" y="1443062"/>
            <a:ext cx="1906587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Improved financial performance</a:t>
            </a:r>
          </a:p>
        </p:txBody>
      </p:sp>
      <p:sp>
        <p:nvSpPr>
          <p:cNvPr id="2033674" name="AutoShape 10"/>
          <p:cNvSpPr>
            <a:spLocks noChangeArrowheads="1"/>
          </p:cNvSpPr>
          <p:nvPr/>
        </p:nvSpPr>
        <p:spPr bwMode="auto">
          <a:xfrm>
            <a:off x="6126163" y="2371750"/>
            <a:ext cx="1906587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Increased sales and customer loyalty</a:t>
            </a:r>
          </a:p>
        </p:txBody>
      </p:sp>
      <p:sp>
        <p:nvSpPr>
          <p:cNvPr id="2033676" name="AutoShape 12"/>
          <p:cNvSpPr>
            <a:spLocks noChangeArrowheads="1"/>
          </p:cNvSpPr>
          <p:nvPr/>
        </p:nvSpPr>
        <p:spPr bwMode="auto">
          <a:xfrm>
            <a:off x="5230813" y="5075262"/>
            <a:ext cx="1906587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Improved access to capital</a:t>
            </a:r>
          </a:p>
        </p:txBody>
      </p:sp>
      <p:sp>
        <p:nvSpPr>
          <p:cNvPr id="2033677" name="AutoShape 13"/>
          <p:cNvSpPr>
            <a:spLocks noChangeArrowheads="1"/>
          </p:cNvSpPr>
          <p:nvPr/>
        </p:nvSpPr>
        <p:spPr bwMode="auto">
          <a:xfrm>
            <a:off x="1828831" y="5075262"/>
            <a:ext cx="2227202" cy="8874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Fewer regulatory inspections and </a:t>
            </a:r>
            <a:r>
              <a:rPr lang="en-US" sz="1600" b="1" dirty="0" smtClean="0">
                <a:latin typeface="Trebuchet MS" pitchFamily="34" charset="0"/>
              </a:rPr>
              <a:t/>
            </a:r>
            <a:br>
              <a:rPr lang="en-US" sz="1600" b="1" dirty="0" smtClean="0">
                <a:latin typeface="Trebuchet MS" pitchFamily="34" charset="0"/>
              </a:rPr>
            </a:br>
            <a:r>
              <a:rPr lang="en-US" sz="1600" b="1" dirty="0" smtClean="0">
                <a:latin typeface="Trebuchet MS" pitchFamily="34" charset="0"/>
              </a:rPr>
              <a:t>less </a:t>
            </a:r>
            <a:r>
              <a:rPr lang="en-US" sz="1600" b="1" dirty="0">
                <a:latin typeface="Trebuchet MS" pitchFamily="34" charset="0"/>
              </a:rPr>
              <a:t>paperwork</a:t>
            </a:r>
          </a:p>
        </p:txBody>
      </p:sp>
      <p:sp>
        <p:nvSpPr>
          <p:cNvPr id="2033678" name="AutoShape 14"/>
          <p:cNvSpPr>
            <a:spLocks noChangeArrowheads="1"/>
          </p:cNvSpPr>
          <p:nvPr/>
        </p:nvSpPr>
        <p:spPr bwMode="auto">
          <a:xfrm>
            <a:off x="822325" y="3790975"/>
            <a:ext cx="1906588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Improved productivity and quality</a:t>
            </a:r>
          </a:p>
        </p:txBody>
      </p:sp>
      <p:sp>
        <p:nvSpPr>
          <p:cNvPr id="2033679" name="AutoShape 15"/>
          <p:cNvSpPr>
            <a:spLocks noChangeArrowheads="1"/>
          </p:cNvSpPr>
          <p:nvPr/>
        </p:nvSpPr>
        <p:spPr bwMode="auto">
          <a:xfrm>
            <a:off x="1098550" y="2378100"/>
            <a:ext cx="1906588" cy="8874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Enhanced brand image and reputation</a:t>
            </a:r>
          </a:p>
        </p:txBody>
      </p:sp>
      <p:sp>
        <p:nvSpPr>
          <p:cNvPr id="2033680" name="_s1030"/>
          <p:cNvSpPr>
            <a:spLocks noChangeShapeType="1"/>
          </p:cNvSpPr>
          <p:nvPr/>
        </p:nvSpPr>
        <p:spPr bwMode="auto">
          <a:xfrm flipH="1">
            <a:off x="2725738" y="3991000"/>
            <a:ext cx="860425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81" name="_s1030"/>
          <p:cNvSpPr>
            <a:spLocks noChangeShapeType="1"/>
          </p:cNvSpPr>
          <p:nvPr/>
        </p:nvSpPr>
        <p:spPr bwMode="auto">
          <a:xfrm>
            <a:off x="5538788" y="3989412"/>
            <a:ext cx="860425" cy="157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33682" name="AutoShape 18"/>
          <p:cNvSpPr>
            <a:spLocks noChangeArrowheads="1"/>
          </p:cNvSpPr>
          <p:nvPr/>
        </p:nvSpPr>
        <p:spPr bwMode="auto">
          <a:xfrm>
            <a:off x="3567113" y="3040087"/>
            <a:ext cx="1997075" cy="15859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Trebuchet MS" pitchFamily="34" charset="0"/>
              </a:rPr>
              <a:t>Benefits of Ethical Business Practices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033675" name="AutoShape 11"/>
          <p:cNvSpPr>
            <a:spLocks noChangeArrowheads="1"/>
          </p:cNvSpPr>
          <p:nvPr/>
        </p:nvSpPr>
        <p:spPr bwMode="auto">
          <a:xfrm>
            <a:off x="6309341" y="3786212"/>
            <a:ext cx="2086332" cy="889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Better recruitment and reduced turnover</a:t>
            </a:r>
          </a:p>
        </p:txBody>
      </p:sp>
    </p:spTree>
    <p:extLst>
      <p:ext uri="{BB962C8B-B14F-4D97-AF65-F5344CB8AC3E}">
        <p14:creationId xmlns:p14="http://schemas.microsoft.com/office/powerpoint/2010/main" val="36914448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 and the New Economy</a:t>
            </a:r>
          </a:p>
        </p:txBody>
      </p:sp>
      <p:sp>
        <p:nvSpPr>
          <p:cNvPr id="203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Integrity and the Online World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Risks of buying and selling on the Internet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Maintenance of personal privacy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“Cookies” to profile customers’ usage of the Web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Monitoring employees’ e-mail and Internet access.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Protection of intellectual property rights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Misappropriation of content providers’ original intellectual creations, including inventions, literary creations, and works of art, that are protected by patents or copyrights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960F740C-7007-4465-AD0F-05DAD024909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17559727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2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and Integrity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98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Human Rights and the Abuse of Workers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Illegal immigrants and forced labor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Outsourcing into “cheap” labor markets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Bribery versus customary local business practices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Application </a:t>
            </a:r>
            <a:r>
              <a:rPr lang="en-US" dirty="0"/>
              <a:t>of the </a:t>
            </a:r>
            <a:r>
              <a:rPr lang="en-US" dirty="0" smtClean="0"/>
              <a:t>U.S. Foreign </a:t>
            </a:r>
            <a:r>
              <a:rPr lang="en-US" dirty="0"/>
              <a:t>Corrupt Practices </a:t>
            </a:r>
            <a:r>
              <a:rPr lang="en-US" dirty="0" smtClean="0"/>
              <a:t>Act</a:t>
            </a:r>
          </a:p>
          <a:p>
            <a:pPr>
              <a:spcBef>
                <a:spcPts val="600"/>
              </a:spcBef>
            </a:pPr>
            <a:r>
              <a:rPr lang="en-US" dirty="0"/>
              <a:t>Ethical </a:t>
            </a:r>
            <a:r>
              <a:rPr lang="en-US" dirty="0" smtClean="0"/>
              <a:t>Imperialism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The belief that the ethical standards of one’s own country are superior and can be applied universally.</a:t>
            </a:r>
          </a:p>
          <a:p>
            <a:pPr>
              <a:spcBef>
                <a:spcPts val="600"/>
              </a:spcBef>
            </a:pPr>
            <a:r>
              <a:rPr lang="en-US" dirty="0"/>
              <a:t>Ethical </a:t>
            </a:r>
            <a:r>
              <a:rPr lang="en-US" dirty="0" smtClean="0"/>
              <a:t>Relativism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The belief that ethical standards are subject to local </a:t>
            </a:r>
            <a:r>
              <a:rPr lang="en-US" dirty="0" smtClean="0"/>
              <a:t>interpretation—“When </a:t>
            </a:r>
            <a:r>
              <a:rPr lang="en-US" dirty="0"/>
              <a:t>in Rome, do as </a:t>
            </a:r>
            <a:r>
              <a:rPr lang="en-US" dirty="0" smtClean="0"/>
              <a:t>Romans </a:t>
            </a:r>
            <a:r>
              <a:rPr lang="en-US" dirty="0"/>
              <a:t>do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0E27A6D9-7A65-4137-BA91-56BD98A06D4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63975671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60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a Business with Integrity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18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Foundations of Integrity</a:t>
            </a:r>
          </a:p>
          <a:p>
            <a:pPr lvl="1"/>
            <a:r>
              <a:rPr lang="en-US" dirty="0" smtClean="0"/>
              <a:t>Underlying values: unarticulated ethical beliefs that provide a foundation for ethical behavior in a firm.</a:t>
            </a:r>
          </a:p>
          <a:p>
            <a:pPr lvl="2"/>
            <a:r>
              <a:rPr lang="en-US" sz="2400" dirty="0" smtClean="0"/>
              <a:t>Are based on personal views of the universe and mankind.</a:t>
            </a:r>
          </a:p>
          <a:p>
            <a:pPr lvl="2"/>
            <a:r>
              <a:rPr lang="en-US" sz="2400" dirty="0" smtClean="0"/>
              <a:t>Strongly held views can lead to tough choices.</a:t>
            </a:r>
          </a:p>
          <a:p>
            <a:pPr lvl="2"/>
            <a:r>
              <a:rPr lang="en-US" sz="2400" dirty="0" smtClean="0"/>
              <a:t>Ethics of the firm affect how outsiders view of the firm and their decisions about the firm.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B40E0C24-F722-485E-A867-32321EC15E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9251158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a Business with Integrity (cont’d)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Leading with Integrity</a:t>
            </a:r>
          </a:p>
          <a:p>
            <a:pPr lvl="1"/>
            <a:r>
              <a:rPr lang="en-US" dirty="0" smtClean="0"/>
              <a:t>Owner/leaders and their ethics have more direct and pronounced effects in small firms.</a:t>
            </a:r>
          </a:p>
          <a:p>
            <a:pPr lvl="1"/>
            <a:r>
              <a:rPr lang="en-US" dirty="0" smtClean="0"/>
              <a:t>Owner/leaders can insist </a:t>
            </a:r>
            <a:br>
              <a:rPr lang="en-US" dirty="0" smtClean="0"/>
            </a:br>
            <a:r>
              <a:rPr lang="en-US" dirty="0" smtClean="0"/>
              <a:t>that ethical principles be </a:t>
            </a:r>
            <a:br>
              <a:rPr lang="en-US" dirty="0" smtClean="0"/>
            </a:br>
            <a:r>
              <a:rPr lang="en-US" dirty="0" smtClean="0"/>
              <a:t>followed by employees.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4A5F37B4-AB93-4C5B-BFA4-4E3F831D9B1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pic>
        <p:nvPicPr>
          <p:cNvPr id="2043908" name="Picture 4" descr="BD1990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154683"/>
            <a:ext cx="269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266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6" name="Rectangle 4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a Business with Integrity (cont’d)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59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Ethical Organizational Culture</a:t>
            </a:r>
          </a:p>
          <a:p>
            <a:pPr lvl="1"/>
            <a:r>
              <a:rPr lang="en-US" dirty="0" smtClean="0"/>
              <a:t>Building an ethical culture requires:</a:t>
            </a:r>
          </a:p>
          <a:p>
            <a:pPr lvl="2"/>
            <a:r>
              <a:rPr lang="en-US" dirty="0" smtClean="0"/>
              <a:t>Full commitment to ethical conduct by the firm</a:t>
            </a:r>
          </a:p>
          <a:p>
            <a:pPr lvl="2"/>
            <a:r>
              <a:rPr lang="en-US" dirty="0" smtClean="0"/>
              <a:t>Strong, ethical managerial leadership</a:t>
            </a:r>
          </a:p>
          <a:p>
            <a:pPr lvl="1"/>
            <a:r>
              <a:rPr lang="en-US" dirty="0" smtClean="0"/>
              <a:t>Code of ethics</a:t>
            </a:r>
          </a:p>
          <a:p>
            <a:pPr lvl="2"/>
            <a:r>
              <a:rPr lang="en-US" dirty="0" smtClean="0"/>
              <a:t>Firm’s official standards of employee behavior.</a:t>
            </a:r>
          </a:p>
          <a:p>
            <a:pPr lvl="2"/>
            <a:r>
              <a:rPr lang="en-US" dirty="0" smtClean="0"/>
              <a:t>The foundation for ethical conduct by employees</a:t>
            </a:r>
          </a:p>
          <a:p>
            <a:pPr lvl="2"/>
            <a:r>
              <a:rPr lang="en-US" dirty="0" smtClean="0"/>
              <a:t>Clarifies the rules and gives guidance to employees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CD3C89DF-AC69-4EEB-AB63-DA977059D51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63873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3" name="Rectangle 3" descr="Aheader01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800" dirty="0"/>
              <a:t>Fundamental Principles </a:t>
            </a:r>
            <a:r>
              <a:rPr lang="en-US" sz="2800" dirty="0" smtClean="0"/>
              <a:t>for Ethical </a:t>
            </a:r>
            <a:r>
              <a:rPr lang="en-US" sz="2800" dirty="0"/>
              <a:t>Policy Making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35F9219B-F57E-47F1-B775-5544A7CD4B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48002" name="AutoShape 2" descr="Lavender01"/>
          <p:cNvSpPr>
            <a:spLocks noChangeArrowheads="1"/>
          </p:cNvSpPr>
          <p:nvPr/>
        </p:nvSpPr>
        <p:spPr bwMode="ltGray">
          <a:xfrm>
            <a:off x="549275" y="1143025"/>
            <a:ext cx="8045450" cy="5121275"/>
          </a:xfrm>
          <a:prstGeom prst="roundRect">
            <a:avLst>
              <a:gd name="adj" fmla="val 5579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04" name="Oval 4"/>
          <p:cNvSpPr>
            <a:spLocks noChangeArrowheads="1"/>
          </p:cNvSpPr>
          <p:nvPr/>
        </p:nvSpPr>
        <p:spPr bwMode="auto">
          <a:xfrm>
            <a:off x="1427163" y="1874862"/>
            <a:ext cx="6134100" cy="3405188"/>
          </a:xfrm>
          <a:prstGeom prst="ellipse">
            <a:avLst/>
          </a:prstGeom>
          <a:noFill/>
          <a:ln w="38100" algn="ctr">
            <a:solidFill>
              <a:srgbClr val="33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660066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en-US"/>
          </a:p>
        </p:txBody>
      </p:sp>
      <p:sp>
        <p:nvSpPr>
          <p:cNvPr id="2048005" name="AutoShape 5"/>
          <p:cNvSpPr>
            <a:spLocks noChangeArrowheads="1"/>
          </p:cNvSpPr>
          <p:nvPr/>
        </p:nvSpPr>
        <p:spPr bwMode="auto">
          <a:xfrm>
            <a:off x="3446463" y="1473225"/>
            <a:ext cx="2224087" cy="101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Purpose</a:t>
            </a:r>
          </a:p>
        </p:txBody>
      </p:sp>
      <p:sp>
        <p:nvSpPr>
          <p:cNvPr id="2048006" name="AutoShape 6"/>
          <p:cNvSpPr>
            <a:spLocks noChangeArrowheads="1"/>
          </p:cNvSpPr>
          <p:nvPr/>
        </p:nvSpPr>
        <p:spPr bwMode="auto">
          <a:xfrm>
            <a:off x="6035675" y="2909912"/>
            <a:ext cx="2224088" cy="1017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Pride</a:t>
            </a:r>
          </a:p>
        </p:txBody>
      </p:sp>
      <p:sp>
        <p:nvSpPr>
          <p:cNvPr id="2048007" name="AutoShape 7"/>
          <p:cNvSpPr>
            <a:spLocks noChangeArrowheads="1"/>
          </p:cNvSpPr>
          <p:nvPr/>
        </p:nvSpPr>
        <p:spPr bwMode="auto">
          <a:xfrm>
            <a:off x="1616075" y="4621237"/>
            <a:ext cx="2224088" cy="1017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Trebuchet MS" pitchFamily="34" charset="0"/>
              </a:rPr>
              <a:t>Persistence</a:t>
            </a:r>
          </a:p>
        </p:txBody>
      </p:sp>
      <p:sp>
        <p:nvSpPr>
          <p:cNvPr id="2048008" name="AutoShape 8"/>
          <p:cNvSpPr>
            <a:spLocks noChangeArrowheads="1"/>
          </p:cNvSpPr>
          <p:nvPr/>
        </p:nvSpPr>
        <p:spPr bwMode="auto">
          <a:xfrm>
            <a:off x="5303838" y="4611712"/>
            <a:ext cx="2224087" cy="1017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Trebuchet MS" pitchFamily="34" charset="0"/>
              </a:rPr>
              <a:t>Patience</a:t>
            </a:r>
          </a:p>
        </p:txBody>
      </p:sp>
      <p:sp>
        <p:nvSpPr>
          <p:cNvPr id="2048009" name="AutoShape 9"/>
          <p:cNvSpPr>
            <a:spLocks noChangeArrowheads="1"/>
          </p:cNvSpPr>
          <p:nvPr/>
        </p:nvSpPr>
        <p:spPr bwMode="auto">
          <a:xfrm>
            <a:off x="792163" y="2909912"/>
            <a:ext cx="2225675" cy="1017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225366823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2–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679" y="1050925"/>
            <a:ext cx="8251144" cy="5303838"/>
          </a:xfrm>
          <a:effectLst/>
        </p:spPr>
        <p:txBody>
          <a:bodyPr/>
          <a:lstStyle/>
          <a:p>
            <a:pPr marL="339725" indent="-339725">
              <a:spcBef>
                <a:spcPts val="1200"/>
              </a:spcBef>
            </a:pPr>
            <a:r>
              <a:rPr lang="en-US" dirty="0" smtClean="0"/>
              <a:t>Define </a:t>
            </a:r>
            <a:r>
              <a:rPr lang="en-US" i="1" dirty="0"/>
              <a:t>integrity</a:t>
            </a:r>
            <a:r>
              <a:rPr lang="en-US" dirty="0"/>
              <a:t>, and understand its importance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small businesses.</a:t>
            </a:r>
          </a:p>
          <a:p>
            <a:pPr marL="339725" indent="-339725">
              <a:spcBef>
                <a:spcPts val="1200"/>
              </a:spcBef>
            </a:pPr>
            <a:r>
              <a:rPr lang="en-US" dirty="0" smtClean="0"/>
              <a:t>Explain </a:t>
            </a:r>
            <a:r>
              <a:rPr lang="en-US" dirty="0"/>
              <a:t>how integrity applies to various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stakeholder </a:t>
            </a:r>
            <a:r>
              <a:rPr lang="en-US" dirty="0"/>
              <a:t>groups, </a:t>
            </a:r>
            <a:r>
              <a:rPr lang="en-US" dirty="0" smtClean="0"/>
              <a:t>including owners, </a:t>
            </a:r>
            <a:br>
              <a:rPr lang="en-US" dirty="0" smtClean="0"/>
            </a:br>
            <a:r>
              <a:rPr lang="en-US" dirty="0" smtClean="0"/>
              <a:t>customers</a:t>
            </a:r>
            <a:r>
              <a:rPr lang="en-US" dirty="0"/>
              <a:t>, employees, the community,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government.</a:t>
            </a:r>
          </a:p>
          <a:p>
            <a:pPr marL="339725" indent="-339725">
              <a:spcBef>
                <a:spcPts val="1200"/>
              </a:spcBef>
            </a:pPr>
            <a:r>
              <a:rPr lang="en-US" dirty="0" smtClean="0"/>
              <a:t>Identify </a:t>
            </a:r>
            <a:r>
              <a:rPr lang="en-US" dirty="0"/>
              <a:t>challenges to integrity that arise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small businesses, </a:t>
            </a:r>
            <a:r>
              <a:rPr lang="en-US" dirty="0" smtClean="0"/>
              <a:t>and explain </a:t>
            </a:r>
            <a:r>
              <a:rPr lang="en-US" dirty="0"/>
              <a:t>the benefits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integrity to small firms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Business Bureaus (BBB)</a:t>
            </a:r>
            <a:endParaRPr lang="en-US"/>
          </a:p>
        </p:txBody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BBB encourages ethical practices by:</a:t>
            </a:r>
          </a:p>
          <a:p>
            <a:pPr lvl="1"/>
            <a:r>
              <a:rPr lang="en-US" smtClean="0"/>
              <a:t>Providing consumers with free information to help them make informed decisions when dealing with a company</a:t>
            </a:r>
          </a:p>
          <a:p>
            <a:pPr lvl="1"/>
            <a:r>
              <a:rPr lang="en-US" smtClean="0"/>
              <a:t>Creating an incentive for businesses to adhere to proper business practices and earnestly address customer complaints</a:t>
            </a:r>
          </a:p>
          <a:p>
            <a:pPr lvl="1"/>
            <a:r>
              <a:rPr lang="en-US" smtClean="0"/>
              <a:t>Resolving questions or disputes concerning purchases through mediation or arbitration.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C1FA054D-B3FB-43B3-BE06-0C061B98D58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4904590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2–</a:t>
            </a:r>
            <a:fld id="{865B3B9A-0116-45F2-B6AC-CF331A3DE556}" type="slidenum">
              <a:rPr lang="en-US"/>
              <a:pPr/>
              <a:t>21</a:t>
            </a:fld>
            <a:endParaRPr lang="en-US"/>
          </a:p>
        </p:txBody>
      </p:sp>
      <p:sp>
        <p:nvSpPr>
          <p:cNvPr id="2052098" name="AutoShape 2" descr="Lavender01"/>
          <p:cNvSpPr>
            <a:spLocks noChangeArrowheads="1"/>
          </p:cNvSpPr>
          <p:nvPr/>
        </p:nvSpPr>
        <p:spPr bwMode="ltGray">
          <a:xfrm>
            <a:off x="641350" y="685800"/>
            <a:ext cx="7862888" cy="5121275"/>
          </a:xfrm>
          <a:prstGeom prst="roundRect">
            <a:avLst>
              <a:gd name="adj" fmla="val 5579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100" name="Group 4"/>
          <p:cNvGrpSpPr>
            <a:grpSpLocks/>
          </p:cNvGrpSpPr>
          <p:nvPr/>
        </p:nvGrpSpPr>
        <p:grpSpPr bwMode="auto">
          <a:xfrm>
            <a:off x="1506538" y="1143000"/>
            <a:ext cx="639762" cy="1044575"/>
            <a:chOff x="576" y="1008"/>
            <a:chExt cx="403" cy="658"/>
          </a:xfrm>
        </p:grpSpPr>
        <p:sp>
          <p:nvSpPr>
            <p:cNvPr id="2052101" name="Freeform 5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02" name="Oval 6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1</a:t>
              </a:r>
            </a:p>
          </p:txBody>
        </p:sp>
      </p:grpSp>
      <p:sp>
        <p:nvSpPr>
          <p:cNvPr id="2052103" name="Rectangle 7"/>
          <p:cNvSpPr>
            <a:spLocks noChangeArrowheads="1"/>
          </p:cNvSpPr>
          <p:nvPr/>
        </p:nvSpPr>
        <p:spPr bwMode="blackWhite">
          <a:xfrm>
            <a:off x="2089150" y="3725863"/>
            <a:ext cx="6413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Make the decision</a:t>
            </a:r>
          </a:p>
        </p:txBody>
      </p:sp>
      <p:sp>
        <p:nvSpPr>
          <p:cNvPr id="2052104" name="Rectangle 8"/>
          <p:cNvSpPr>
            <a:spLocks noChangeArrowheads="1"/>
          </p:cNvSpPr>
          <p:nvPr/>
        </p:nvSpPr>
        <p:spPr bwMode="blackWhite">
          <a:xfrm>
            <a:off x="2089150" y="2446338"/>
            <a:ext cx="6413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Identify alternative solutions to the problem</a:t>
            </a:r>
          </a:p>
        </p:txBody>
      </p:sp>
      <p:sp>
        <p:nvSpPr>
          <p:cNvPr id="2052105" name="AutoShape 9"/>
          <p:cNvSpPr>
            <a:spLocks noChangeArrowheads="1"/>
          </p:cNvSpPr>
          <p:nvPr/>
        </p:nvSpPr>
        <p:spPr bwMode="auto">
          <a:xfrm>
            <a:off x="1223963" y="965200"/>
            <a:ext cx="5761037" cy="6111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rebuchet MS" pitchFamily="34" charset="0"/>
              </a:rPr>
              <a:t>The </a:t>
            </a:r>
            <a:r>
              <a:rPr lang="en-US" sz="2400" b="1" dirty="0">
                <a:latin typeface="Trebuchet MS" pitchFamily="34" charset="0"/>
              </a:rPr>
              <a:t>Ethical Decision-Making Process</a:t>
            </a:r>
          </a:p>
        </p:txBody>
      </p:sp>
      <p:sp>
        <p:nvSpPr>
          <p:cNvPr id="2052106" name="Rectangle 10"/>
          <p:cNvSpPr>
            <a:spLocks noChangeArrowheads="1"/>
          </p:cNvSpPr>
          <p:nvPr/>
        </p:nvSpPr>
        <p:spPr bwMode="blackWhite">
          <a:xfrm>
            <a:off x="2089150" y="1816100"/>
            <a:ext cx="56832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Define the problem</a:t>
            </a:r>
          </a:p>
        </p:txBody>
      </p:sp>
      <p:sp>
        <p:nvSpPr>
          <p:cNvPr id="2052107" name="Rectangle 11"/>
          <p:cNvSpPr>
            <a:spLocks noChangeArrowheads="1"/>
          </p:cNvSpPr>
          <p:nvPr/>
        </p:nvSpPr>
        <p:spPr bwMode="blackWhite">
          <a:xfrm>
            <a:off x="2089150" y="3081338"/>
            <a:ext cx="6413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Evaluate the identified alternatives</a:t>
            </a:r>
          </a:p>
        </p:txBody>
      </p:sp>
      <p:grpSp>
        <p:nvGrpSpPr>
          <p:cNvPr id="2052108" name="Group 12"/>
          <p:cNvGrpSpPr>
            <a:grpSpLocks/>
          </p:cNvGrpSpPr>
          <p:nvPr/>
        </p:nvGrpSpPr>
        <p:grpSpPr bwMode="auto">
          <a:xfrm>
            <a:off x="1506538" y="1760538"/>
            <a:ext cx="639762" cy="1044575"/>
            <a:chOff x="576" y="1008"/>
            <a:chExt cx="403" cy="658"/>
          </a:xfrm>
        </p:grpSpPr>
        <p:sp>
          <p:nvSpPr>
            <p:cNvPr id="2052109" name="Freeform 13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10" name="Oval 14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2</a:t>
              </a:r>
            </a:p>
          </p:txBody>
        </p:sp>
      </p:grpSp>
      <p:grpSp>
        <p:nvGrpSpPr>
          <p:cNvPr id="2052111" name="Group 15"/>
          <p:cNvGrpSpPr>
            <a:grpSpLocks/>
          </p:cNvGrpSpPr>
          <p:nvPr/>
        </p:nvGrpSpPr>
        <p:grpSpPr bwMode="auto">
          <a:xfrm>
            <a:off x="1506538" y="2400300"/>
            <a:ext cx="639762" cy="1044575"/>
            <a:chOff x="576" y="1008"/>
            <a:chExt cx="403" cy="658"/>
          </a:xfrm>
        </p:grpSpPr>
        <p:sp>
          <p:nvSpPr>
            <p:cNvPr id="2052112" name="Freeform 16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13" name="Oval 17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3</a:t>
              </a:r>
            </a:p>
          </p:txBody>
        </p:sp>
      </p:grpSp>
      <p:grpSp>
        <p:nvGrpSpPr>
          <p:cNvPr id="2052114" name="Group 18"/>
          <p:cNvGrpSpPr>
            <a:grpSpLocks/>
          </p:cNvGrpSpPr>
          <p:nvPr/>
        </p:nvGrpSpPr>
        <p:grpSpPr bwMode="auto">
          <a:xfrm>
            <a:off x="1506538" y="3040063"/>
            <a:ext cx="639762" cy="1044575"/>
            <a:chOff x="576" y="1008"/>
            <a:chExt cx="403" cy="658"/>
          </a:xfrm>
        </p:grpSpPr>
        <p:sp>
          <p:nvSpPr>
            <p:cNvPr id="2052115" name="Freeform 19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16" name="Oval 20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4</a:t>
              </a:r>
            </a:p>
          </p:txBody>
        </p:sp>
      </p:grpSp>
      <p:sp>
        <p:nvSpPr>
          <p:cNvPr id="2052117" name="Rectangle 21"/>
          <p:cNvSpPr>
            <a:spLocks noChangeArrowheads="1"/>
          </p:cNvSpPr>
          <p:nvPr/>
        </p:nvSpPr>
        <p:spPr bwMode="blackWhite">
          <a:xfrm>
            <a:off x="2089150" y="4360863"/>
            <a:ext cx="6413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Implement the decision.</a:t>
            </a:r>
          </a:p>
        </p:txBody>
      </p:sp>
      <p:grpSp>
        <p:nvGrpSpPr>
          <p:cNvPr id="2052118" name="Group 22"/>
          <p:cNvGrpSpPr>
            <a:grpSpLocks/>
          </p:cNvGrpSpPr>
          <p:nvPr/>
        </p:nvGrpSpPr>
        <p:grpSpPr bwMode="auto">
          <a:xfrm>
            <a:off x="1506538" y="3679825"/>
            <a:ext cx="639762" cy="1044575"/>
            <a:chOff x="576" y="1008"/>
            <a:chExt cx="403" cy="658"/>
          </a:xfrm>
        </p:grpSpPr>
        <p:sp>
          <p:nvSpPr>
            <p:cNvPr id="2052119" name="Freeform 23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20" name="Oval 24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5</a:t>
              </a:r>
            </a:p>
          </p:txBody>
        </p:sp>
      </p:grpSp>
      <p:sp>
        <p:nvSpPr>
          <p:cNvPr id="2052121" name="Rectangle 25"/>
          <p:cNvSpPr>
            <a:spLocks noChangeArrowheads="1"/>
          </p:cNvSpPr>
          <p:nvPr/>
        </p:nvSpPr>
        <p:spPr bwMode="blackWhite">
          <a:xfrm>
            <a:off x="2090738" y="4991100"/>
            <a:ext cx="64135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Evaluate the decision.</a:t>
            </a:r>
          </a:p>
        </p:txBody>
      </p:sp>
      <p:grpSp>
        <p:nvGrpSpPr>
          <p:cNvPr id="2052122" name="Group 26"/>
          <p:cNvGrpSpPr>
            <a:grpSpLocks/>
          </p:cNvGrpSpPr>
          <p:nvPr/>
        </p:nvGrpSpPr>
        <p:grpSpPr bwMode="auto">
          <a:xfrm>
            <a:off x="1508125" y="4319588"/>
            <a:ext cx="639763" cy="1044575"/>
            <a:chOff x="576" y="1008"/>
            <a:chExt cx="403" cy="658"/>
          </a:xfrm>
        </p:grpSpPr>
        <p:sp>
          <p:nvSpPr>
            <p:cNvPr id="2052123" name="Freeform 27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528 h 528"/>
                <a:gd name="T4" fmla="*/ 480 w 480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24" name="Oval 28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3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Arial" charset="0"/>
                </a:rPr>
                <a:t>6</a:t>
              </a:r>
            </a:p>
          </p:txBody>
        </p:sp>
      </p:grp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770122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05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05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05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5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05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5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5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05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205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5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103" grpId="0"/>
      <p:bldP spid="2052104" grpId="0"/>
      <p:bldP spid="2052105" grpId="0" animBg="1" autoUpdateAnimBg="0"/>
      <p:bldP spid="2052106" grpId="0"/>
      <p:bldP spid="2052107" grpId="0"/>
      <p:bldP spid="2052117" grpId="0"/>
      <p:bldP spid="20521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191816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 Business and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91659"/>
            <a:ext cx="8102600" cy="466310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Sustainable Small Business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A profitable </a:t>
            </a:r>
            <a:r>
              <a:rPr lang="en-US" dirty="0" smtClean="0"/>
              <a:t>company that </a:t>
            </a:r>
            <a:r>
              <a:rPr lang="en-US" dirty="0"/>
              <a:t>responds </a:t>
            </a:r>
            <a:r>
              <a:rPr lang="en-US" dirty="0" smtClean="0"/>
              <a:t>to customers</a:t>
            </a:r>
            <a:r>
              <a:rPr lang="en-US" dirty="0"/>
              <a:t>’ needs </a:t>
            </a:r>
            <a:r>
              <a:rPr lang="en-US" dirty="0" smtClean="0"/>
              <a:t>while showing reasonable concern </a:t>
            </a:r>
            <a:r>
              <a:rPr lang="en-US" dirty="0"/>
              <a:t>for </a:t>
            </a:r>
            <a:r>
              <a:rPr lang="en-US" dirty="0" smtClean="0"/>
              <a:t>the environment.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Environmentalism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Is the </a:t>
            </a:r>
            <a:r>
              <a:rPr lang="en-US" dirty="0"/>
              <a:t>effort to </a:t>
            </a:r>
            <a:r>
              <a:rPr lang="en-US" dirty="0" smtClean="0"/>
              <a:t>protect and </a:t>
            </a:r>
            <a:r>
              <a:rPr lang="en-US" dirty="0"/>
              <a:t>preserve </a:t>
            </a:r>
            <a:r>
              <a:rPr lang="en-US" dirty="0" smtClean="0"/>
              <a:t>the environment.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result in regulations that adversely affect some small firms and create opportunities for others.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Promotes win-win eco-friendly business practices that reduce costs and save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2–</a:t>
            </a:r>
            <a:fld id="{3A4B463A-2C18-4BB4-9F42-077004D405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0341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079446" y="1051586"/>
            <a:ext cx="4972040" cy="5303838"/>
          </a:xfrm>
        </p:spPr>
        <p:txBody>
          <a:bodyPr anchor="t" anchorCtr="1"/>
          <a:lstStyle/>
          <a:p>
            <a:r>
              <a:rPr lang="en-US" dirty="0"/>
              <a:t>integrity </a:t>
            </a:r>
            <a:endParaRPr lang="en-US" dirty="0" smtClean="0"/>
          </a:p>
          <a:p>
            <a:r>
              <a:rPr lang="en-US" dirty="0" smtClean="0"/>
              <a:t>ethical issues</a:t>
            </a:r>
          </a:p>
          <a:p>
            <a:r>
              <a:rPr lang="en-US" dirty="0" smtClean="0"/>
              <a:t>stakeholders</a:t>
            </a:r>
            <a:endParaRPr lang="en-US" dirty="0"/>
          </a:p>
          <a:p>
            <a:r>
              <a:rPr lang="en-US" dirty="0"/>
              <a:t>social </a:t>
            </a:r>
            <a:r>
              <a:rPr lang="en-US" dirty="0" smtClean="0"/>
              <a:t>responsibilities</a:t>
            </a:r>
            <a:endParaRPr lang="en-US" dirty="0"/>
          </a:p>
          <a:p>
            <a:r>
              <a:rPr lang="en-US" dirty="0"/>
              <a:t>intellectual </a:t>
            </a:r>
            <a:r>
              <a:rPr lang="en-US" dirty="0" smtClean="0"/>
              <a:t>property</a:t>
            </a:r>
            <a:endParaRPr lang="en-US" dirty="0"/>
          </a:p>
          <a:p>
            <a:r>
              <a:rPr lang="en-US" dirty="0"/>
              <a:t>ethical </a:t>
            </a:r>
            <a:r>
              <a:rPr lang="en-US" dirty="0" smtClean="0"/>
              <a:t>imperialism</a:t>
            </a:r>
            <a:endParaRPr lang="en-US" dirty="0"/>
          </a:p>
          <a:p>
            <a:r>
              <a:rPr lang="en-US" dirty="0"/>
              <a:t>ethical </a:t>
            </a:r>
            <a:r>
              <a:rPr lang="en-US" dirty="0" smtClean="0"/>
              <a:t>relativism</a:t>
            </a:r>
            <a:endParaRPr lang="en-US" dirty="0"/>
          </a:p>
          <a:p>
            <a:r>
              <a:rPr lang="en-US" dirty="0"/>
              <a:t>underlying </a:t>
            </a:r>
            <a:r>
              <a:rPr lang="en-US" dirty="0" smtClean="0"/>
              <a:t>values</a:t>
            </a:r>
            <a:endParaRPr lang="en-US" dirty="0"/>
          </a:p>
          <a:p>
            <a:r>
              <a:rPr lang="en-US" dirty="0"/>
              <a:t>code of </a:t>
            </a:r>
            <a:r>
              <a:rPr lang="en-US" dirty="0" smtClean="0"/>
              <a:t>ethics</a:t>
            </a:r>
            <a:endParaRPr lang="en-US" dirty="0"/>
          </a:p>
          <a:p>
            <a:r>
              <a:rPr lang="en-US" dirty="0"/>
              <a:t>sustainable small </a:t>
            </a:r>
            <a:r>
              <a:rPr lang="en-US" dirty="0" smtClean="0"/>
              <a:t>business</a:t>
            </a:r>
            <a:endParaRPr lang="en-US" dirty="0"/>
          </a:p>
          <a:p>
            <a:r>
              <a:rPr lang="en-US" dirty="0" smtClean="0"/>
              <a:t>environmentalism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2–</a:t>
            </a:r>
            <a:fld id="{C20A81ED-8C36-40C6-B4DF-24F1B7BA4DB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2–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679" y="1050925"/>
            <a:ext cx="8251144" cy="5303838"/>
          </a:xfrm>
          <a:effectLst/>
        </p:spPr>
        <p:txBody>
          <a:bodyPr/>
          <a:lstStyle/>
          <a:p>
            <a:pPr marL="339725" indent="-339725">
              <a:spcBef>
                <a:spcPts val="1200"/>
              </a:spcBef>
              <a:buFont typeface="+mj-lt"/>
              <a:buAutoNum type="arabicPeriod" startAt="4"/>
            </a:pPr>
            <a:r>
              <a:rPr lang="en-US" dirty="0"/>
              <a:t>Describe the impact of the Internet and globalization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integrity of small businesses.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4"/>
            </a:pPr>
            <a:r>
              <a:rPr lang="en-US" dirty="0" smtClean="0"/>
              <a:t>Suggest </a:t>
            </a:r>
            <a:r>
              <a:rPr lang="en-US" dirty="0"/>
              <a:t>practical approaches for building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business with integrity.</a:t>
            </a:r>
          </a:p>
          <a:p>
            <a:pPr marL="339725" indent="-339725">
              <a:spcBef>
                <a:spcPts val="1200"/>
              </a:spcBef>
              <a:buFont typeface="+mj-lt"/>
              <a:buAutoNum type="arabicPeriod" startAt="4"/>
            </a:pPr>
            <a:r>
              <a:rPr lang="en-US" dirty="0" smtClean="0"/>
              <a:t>Define </a:t>
            </a:r>
            <a:r>
              <a:rPr lang="en-US" i="1" dirty="0"/>
              <a:t>sustainable small business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describe </a:t>
            </a:r>
            <a:r>
              <a:rPr lang="en-US" dirty="0"/>
              <a:t>the influence </a:t>
            </a:r>
            <a:r>
              <a:rPr lang="en-US" dirty="0" smtClean="0"/>
              <a:t>this trend </a:t>
            </a:r>
            <a:br>
              <a:rPr lang="en-US" dirty="0" smtClean="0"/>
            </a:br>
            <a:r>
              <a:rPr lang="en-US" dirty="0" smtClean="0"/>
              <a:t>is having </a:t>
            </a:r>
            <a:r>
              <a:rPr lang="en-US" dirty="0"/>
              <a:t>on the management of small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companies </a:t>
            </a:r>
            <a:r>
              <a:rPr lang="en-US" dirty="0"/>
              <a:t>and </a:t>
            </a:r>
            <a:r>
              <a:rPr lang="en-US" dirty="0" smtClean="0"/>
              <a:t>startup opportunities</a:t>
            </a:r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616648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and Entrepreneurship</a:t>
            </a:r>
            <a:endParaRPr lang="en-US"/>
          </a:p>
        </p:txBody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Is Integrity?</a:t>
            </a:r>
          </a:p>
          <a:p>
            <a:pPr lvl="1"/>
            <a:r>
              <a:rPr lang="en-US" smtClean="0"/>
              <a:t>An uncompromising adherence to doing what is right and proper</a:t>
            </a:r>
          </a:p>
          <a:p>
            <a:pPr lvl="2"/>
            <a:r>
              <a:rPr lang="en-US" smtClean="0"/>
              <a:t>Honesty, reliability, and fairness in business practices</a:t>
            </a:r>
          </a:p>
          <a:p>
            <a:pPr lvl="2"/>
            <a:r>
              <a:rPr lang="en-US" smtClean="0"/>
              <a:t>An essential element of successful business relationships</a:t>
            </a:r>
          </a:p>
          <a:p>
            <a:pPr lvl="2"/>
            <a:r>
              <a:rPr lang="en-US" smtClean="0"/>
              <a:t>Is as much about what to do as it is who to be.</a:t>
            </a:r>
          </a:p>
          <a:p>
            <a:r>
              <a:rPr lang="en-US" smtClean="0"/>
              <a:t>Doing the Right Thing</a:t>
            </a:r>
          </a:p>
          <a:p>
            <a:pPr lvl="1"/>
            <a:r>
              <a:rPr lang="en-US" smtClean="0"/>
              <a:t>Ethical issues—questions of right and wrong</a:t>
            </a:r>
          </a:p>
          <a:p>
            <a:pPr lvl="2"/>
            <a:r>
              <a:rPr lang="en-US" smtClean="0"/>
              <a:t>Legal and ethical considerations</a:t>
            </a:r>
          </a:p>
          <a:p>
            <a:pPr lvl="2"/>
            <a:r>
              <a:rPr lang="en-US" smtClean="0"/>
              <a:t>Conflicts of self-interest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6C060B6C-FFA5-471A-A5B5-B827B4C15F5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9074333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2–</a:t>
            </a:r>
            <a:fld id="{C1AE3EE5-2EAE-4B80-BCFF-142EB11EA0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20074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2.1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6" y="358348"/>
            <a:ext cx="44273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The Most Challenging Ethical Issues for Small Businesses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4" y="1327119"/>
            <a:ext cx="8017150" cy="475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5032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2–</a:t>
            </a:r>
            <a:fld id="{C1AE3EE5-2EAE-4B80-BCFF-142EB11EA0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20074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2.2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58348"/>
            <a:ext cx="53417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Juggling the Interests of Stakeholder </a:t>
            </a:r>
            <a:r>
              <a:rPr lang="en-US" sz="1800" b="1" dirty="0" smtClean="0">
                <a:solidFill>
                  <a:srgbClr val="292929"/>
                </a:solidFill>
                <a:latin typeface="+mn-lt"/>
                <a:cs typeface="Tahoma" pitchFamily="34" charset="0"/>
              </a:rPr>
              <a:t>Groups and </a:t>
            </a: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the Government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600220"/>
            <a:ext cx="63246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25024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2–</a:t>
            </a:r>
            <a:fld id="{24327ACD-08EA-49ED-BCF9-2FFA4687309E}" type="slidenum">
              <a:rPr lang="en-US"/>
              <a:pPr/>
              <a:t>7</a:t>
            </a:fld>
            <a:endParaRPr lang="en-US"/>
          </a:p>
        </p:txBody>
      </p:sp>
      <p:sp>
        <p:nvSpPr>
          <p:cNvPr id="2025474" name="Rectangle 2" descr="A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1189038" y="320675"/>
            <a:ext cx="6765925" cy="822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/>
              <a:t>A Framework for Integrity</a:t>
            </a:r>
          </a:p>
        </p:txBody>
      </p:sp>
      <p:sp>
        <p:nvSpPr>
          <p:cNvPr id="2025475" name="AutoShape 3" descr="Lavender01"/>
          <p:cNvSpPr>
            <a:spLocks noChangeArrowheads="1"/>
          </p:cNvSpPr>
          <p:nvPr/>
        </p:nvSpPr>
        <p:spPr bwMode="ltGray">
          <a:xfrm>
            <a:off x="641350" y="1325563"/>
            <a:ext cx="7862888" cy="4846637"/>
          </a:xfrm>
          <a:prstGeom prst="roundRect">
            <a:avLst>
              <a:gd name="adj" fmla="val 5046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rgbClr val="969696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5476" name="_s1028"/>
          <p:cNvSpPr>
            <a:spLocks noChangeShapeType="1"/>
          </p:cNvSpPr>
          <p:nvPr/>
        </p:nvSpPr>
        <p:spPr bwMode="auto">
          <a:xfrm flipV="1">
            <a:off x="5121275" y="2609850"/>
            <a:ext cx="1036638" cy="592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25477" name="_s1028"/>
          <p:cNvSpPr>
            <a:spLocks noChangeShapeType="1"/>
          </p:cNvSpPr>
          <p:nvPr/>
        </p:nvSpPr>
        <p:spPr bwMode="auto">
          <a:xfrm flipH="1" flipV="1">
            <a:off x="2900363" y="2613025"/>
            <a:ext cx="1031875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25478" name="_s1032"/>
          <p:cNvSpPr>
            <a:spLocks noChangeShapeType="1"/>
          </p:cNvSpPr>
          <p:nvPr/>
        </p:nvSpPr>
        <p:spPr bwMode="auto">
          <a:xfrm>
            <a:off x="4543425" y="42862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025479" name="AutoShape 7"/>
          <p:cNvSpPr>
            <a:spLocks noChangeArrowheads="1"/>
          </p:cNvSpPr>
          <p:nvPr/>
        </p:nvSpPr>
        <p:spPr bwMode="auto">
          <a:xfrm>
            <a:off x="3357563" y="3197225"/>
            <a:ext cx="2403475" cy="11239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rebuchet MS" pitchFamily="34" charset="0"/>
              </a:rPr>
              <a:t>Managerial</a:t>
            </a:r>
            <a:br>
              <a:rPr lang="en-US" sz="2000" b="1">
                <a:latin typeface="Trebuchet MS" pitchFamily="34" charset="0"/>
              </a:rPr>
            </a:br>
            <a:r>
              <a:rPr lang="en-US" sz="2000" b="1">
                <a:latin typeface="Trebuchet MS" pitchFamily="34" charset="0"/>
              </a:rPr>
              <a:t>Integrity </a:t>
            </a:r>
          </a:p>
        </p:txBody>
      </p:sp>
      <p:sp>
        <p:nvSpPr>
          <p:cNvPr id="2025480" name="AutoShape 8"/>
          <p:cNvSpPr>
            <a:spLocks noChangeArrowheads="1"/>
          </p:cNvSpPr>
          <p:nvPr/>
        </p:nvSpPr>
        <p:spPr bwMode="auto">
          <a:xfrm>
            <a:off x="1535113" y="1665288"/>
            <a:ext cx="2403475" cy="1122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Promoting the Owners’ Interests</a:t>
            </a:r>
          </a:p>
        </p:txBody>
      </p:sp>
      <p:sp>
        <p:nvSpPr>
          <p:cNvPr id="2025481" name="AutoShape 9"/>
          <p:cNvSpPr>
            <a:spLocks noChangeArrowheads="1"/>
          </p:cNvSpPr>
          <p:nvPr/>
        </p:nvSpPr>
        <p:spPr bwMode="auto">
          <a:xfrm>
            <a:off x="3357563" y="4708525"/>
            <a:ext cx="2403475" cy="1120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Trebuchet MS" pitchFamily="34" charset="0"/>
              </a:rPr>
              <a:t>Valuing </a:t>
            </a:r>
            <a:br>
              <a:rPr lang="en-US" sz="1800" b="1" dirty="0" smtClean="0">
                <a:latin typeface="Trebuchet MS" pitchFamily="34" charset="0"/>
              </a:rPr>
            </a:br>
            <a:r>
              <a:rPr lang="en-US" sz="1800" b="1" dirty="0" smtClean="0">
                <a:latin typeface="Trebuchet MS" pitchFamily="34" charset="0"/>
              </a:rPr>
              <a:t>Employees</a:t>
            </a: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2025482" name="AutoShape 10"/>
          <p:cNvSpPr>
            <a:spLocks noChangeArrowheads="1"/>
          </p:cNvSpPr>
          <p:nvPr/>
        </p:nvSpPr>
        <p:spPr bwMode="auto">
          <a:xfrm>
            <a:off x="5145088" y="1666875"/>
            <a:ext cx="2403475" cy="1122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00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latin typeface="Trebuchet MS" pitchFamily="34" charset="0"/>
              </a:rPr>
              <a:t>Caring about Customers</a:t>
            </a:r>
            <a:endParaRPr lang="en-US" sz="1800" b="1" dirty="0">
              <a:latin typeface="Trebuchet MS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20190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6" name="Rectangle 6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Kinds of Ethical Issues</a:t>
            </a:r>
            <a:endParaRPr lang="en-US"/>
          </a:p>
        </p:txBody>
      </p:sp>
      <p:sp>
        <p:nvSpPr>
          <p:cNvPr id="20275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Ethical Issues in Business Operations</a:t>
            </a:r>
          </a:p>
          <a:p>
            <a:pPr lvl="1"/>
            <a:r>
              <a:rPr lang="en-US" smtClean="0"/>
              <a:t>Income and expense reporting (tax fraud)</a:t>
            </a:r>
          </a:p>
          <a:p>
            <a:pPr lvl="1"/>
            <a:r>
              <a:rPr lang="en-US" smtClean="0"/>
              <a:t>“Truth in advertising”—persuasion and deception</a:t>
            </a:r>
          </a:p>
          <a:p>
            <a:pPr lvl="1"/>
            <a:r>
              <a:rPr lang="en-US" smtClean="0"/>
              <a:t>Bribing customers and rigging bids</a:t>
            </a:r>
          </a:p>
          <a:p>
            <a:pPr lvl="1"/>
            <a:r>
              <a:rPr lang="en-US" smtClean="0"/>
              <a:t>Direct selling—pyramid schemes, bait-and-switch selling</a:t>
            </a:r>
          </a:p>
          <a:p>
            <a:pPr lvl="1"/>
            <a:r>
              <a:rPr lang="en-US" smtClean="0"/>
              <a:t>Effects of owners’ ethics on their employees</a:t>
            </a:r>
          </a:p>
          <a:p>
            <a:pPr lvl="1"/>
            <a:r>
              <a:rPr lang="en-US" smtClean="0"/>
              <a:t>Accurately reporting financial information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860C364E-F30F-4545-BF9A-CC9A3D9353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38163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Kinds of Ethical Issues (cont’d)</a:t>
            </a:r>
            <a:endParaRPr lang="en-US"/>
          </a:p>
        </p:txBody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7349454" cy="5303838"/>
          </a:xfrm>
        </p:spPr>
        <p:txBody>
          <a:bodyPr/>
          <a:lstStyle/>
          <a:p>
            <a:r>
              <a:rPr lang="en-US" dirty="0" smtClean="0"/>
              <a:t>Ethical Issues and Employees</a:t>
            </a:r>
          </a:p>
          <a:p>
            <a:pPr lvl="1"/>
            <a:r>
              <a:rPr lang="en-US" dirty="0" smtClean="0"/>
              <a:t>“To do an honest day’s work”</a:t>
            </a:r>
          </a:p>
          <a:p>
            <a:pPr lvl="1"/>
            <a:r>
              <a:rPr lang="en-US" dirty="0" smtClean="0"/>
              <a:t>Fraudulent workers’ compensation claims</a:t>
            </a:r>
          </a:p>
          <a:p>
            <a:pPr lvl="1"/>
            <a:r>
              <a:rPr lang="en-US" dirty="0" smtClean="0"/>
              <a:t>Theft of company property and embezzlement of funds</a:t>
            </a:r>
          </a:p>
          <a:p>
            <a:pPr lvl="1"/>
            <a:r>
              <a:rPr lang="en-US" dirty="0" smtClean="0"/>
              <a:t>Violation of personal ethics to make a sale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AC4CAF9C-B113-4EE4-AEB1-3298E6DA15F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158133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5062</TotalTime>
  <Words>2141</Words>
  <Application>Microsoft Macintosh PowerPoint</Application>
  <PresentationFormat>On-screen Show (4:3)</PresentationFormat>
  <Paragraphs>211</Paragraphs>
  <Slides>23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Small Business Management 16e</vt:lpstr>
      <vt:lpstr>PowerPoint Presentation</vt:lpstr>
      <vt:lpstr>After studying this chapter, you should be able to…</vt:lpstr>
      <vt:lpstr>After studying this chapter, you should be able to…</vt:lpstr>
      <vt:lpstr>Integrity and Entrepreneurship</vt:lpstr>
      <vt:lpstr>PowerPoint Presentation</vt:lpstr>
      <vt:lpstr>PowerPoint Presentation</vt:lpstr>
      <vt:lpstr>A Framework for Integrity</vt:lpstr>
      <vt:lpstr>Kinds of Ethical Issues</vt:lpstr>
      <vt:lpstr>Kinds of Ethical Issues (cont’d)</vt:lpstr>
      <vt:lpstr>Social Responsibilities and Small Business</vt:lpstr>
      <vt:lpstr>Social Responsibility and Small Business</vt:lpstr>
      <vt:lpstr>The Challenges and Benefits  of Acting with Integrity</vt:lpstr>
      <vt:lpstr>Benefits of Social Responsibility</vt:lpstr>
      <vt:lpstr>Integrity and the New Economy</vt:lpstr>
      <vt:lpstr>International Business and Integrity</vt:lpstr>
      <vt:lpstr>Building a Business with Integrity</vt:lpstr>
      <vt:lpstr>Building a Business with Integrity (cont’d)</vt:lpstr>
      <vt:lpstr>Building a Business with Integrity (cont’d)</vt:lpstr>
      <vt:lpstr>Fundamental Principles for Ethical Policy Making</vt:lpstr>
      <vt:lpstr>Better Business Bureaus (BBB)</vt:lpstr>
      <vt:lpstr>PowerPoint Presentation</vt:lpstr>
      <vt:lpstr>Small Business and  the Natural Environment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0</dc:subject>
  <dc:creator>Charlie Cook, The University of West Alabama</dc:creator>
  <cp:lastModifiedBy>Nicole Simmons-Johnson</cp:lastModifiedBy>
  <cp:revision>471</cp:revision>
  <dcterms:created xsi:type="dcterms:W3CDTF">2003-02-17T02:06:55Z</dcterms:created>
  <dcterms:modified xsi:type="dcterms:W3CDTF">2013-10-10T15:42:05Z</dcterms:modified>
</cp:coreProperties>
</file>